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</p:sldMasterIdLst>
  <p:notesMasterIdLst>
    <p:notesMasterId r:id="rId32"/>
  </p:notesMasterIdLst>
  <p:handoutMasterIdLst>
    <p:handoutMasterId r:id="rId33"/>
  </p:handoutMasterIdLst>
  <p:sldIdLst>
    <p:sldId id="256" r:id="rId3"/>
    <p:sldId id="258" r:id="rId4"/>
    <p:sldId id="261" r:id="rId5"/>
    <p:sldId id="263" r:id="rId6"/>
    <p:sldId id="262" r:id="rId7"/>
    <p:sldId id="264" r:id="rId8"/>
    <p:sldId id="265" r:id="rId9"/>
    <p:sldId id="284" r:id="rId10"/>
    <p:sldId id="266" r:id="rId11"/>
    <p:sldId id="267" r:id="rId12"/>
    <p:sldId id="259" r:id="rId13"/>
    <p:sldId id="268" r:id="rId14"/>
    <p:sldId id="26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5" r:id="rId29"/>
    <p:sldId id="286" r:id="rId30"/>
    <p:sldId id="257" r:id="rId3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156734"/>
    <a:srgbClr val="156834"/>
    <a:srgbClr val="1C1C1C"/>
    <a:srgbClr val="29292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3357" autoAdjust="0"/>
  </p:normalViewPr>
  <p:slideViewPr>
    <p:cSldViewPr>
      <p:cViewPr varScale="1">
        <p:scale>
          <a:sx n="69" d="100"/>
          <a:sy n="69" d="100"/>
        </p:scale>
        <p:origin x="-14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Macro-Enabled_Worksheet3.xlsm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Macro-Enabled_Worksheet4.xlsm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psf\Home\Desktop\ana_essais2013\sorgho.csv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psf\Home\Documents\Gatien\Boulot\Mali\APO\Farmers%20Knowledge%20Exchange%20and%20Monitoring%20Network%20(FKEMN)\Experimentations\Liste%20essais%20McKnightCrpD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psf\Home\Desktop\ana_essais2013\cowpea2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psf\Home\Documents\Gatien\Boulot\Mali\APO\Farmers%20Knowledge%20Exchange%20and%20Monitoring%20Network%20(FKEMN)\Experimentations\Liste%20essais%20McKnightCrpD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Agriculture</c:v>
                </c:pt>
                <c:pt idx="1">
                  <c:v>Livestock</c:v>
                </c:pt>
                <c:pt idx="2">
                  <c:v>Remittance</c:v>
                </c:pt>
                <c:pt idx="3">
                  <c:v>Farm Labour</c:v>
                </c:pt>
                <c:pt idx="4">
                  <c:v>Commerce</c:v>
                </c:pt>
                <c:pt idx="5">
                  <c:v>Arboriculture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58.83</c:v>
                </c:pt>
                <c:pt idx="1">
                  <c:v>25.44</c:v>
                </c:pt>
                <c:pt idx="2">
                  <c:v>6.47</c:v>
                </c:pt>
                <c:pt idx="3">
                  <c:v>3.75</c:v>
                </c:pt>
                <c:pt idx="4">
                  <c:v>3.14</c:v>
                </c:pt>
                <c:pt idx="5">
                  <c:v>2.36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Sheet1!$A$10:$A$15</c:f>
              <c:strCache>
                <c:ptCount val="6"/>
                <c:pt idx="0">
                  <c:v>Agriculture</c:v>
                </c:pt>
                <c:pt idx="1">
                  <c:v>Livestock</c:v>
                </c:pt>
                <c:pt idx="2">
                  <c:v>Remittance</c:v>
                </c:pt>
                <c:pt idx="3">
                  <c:v>Farm Labour</c:v>
                </c:pt>
                <c:pt idx="4">
                  <c:v>Commerce</c:v>
                </c:pt>
                <c:pt idx="5">
                  <c:v>Arboriculture</c:v>
                </c:pt>
              </c:strCache>
            </c:strRef>
          </c:cat>
          <c:val>
            <c:numRef>
              <c:f>Sheet1!$B$10:$B$15</c:f>
              <c:numCache>
                <c:formatCode>General</c:formatCode>
                <c:ptCount val="6"/>
                <c:pt idx="0">
                  <c:v>67.2</c:v>
                </c:pt>
                <c:pt idx="1">
                  <c:v>16.440000000000001</c:v>
                </c:pt>
                <c:pt idx="2">
                  <c:v>8</c:v>
                </c:pt>
                <c:pt idx="3">
                  <c:v>1.36</c:v>
                </c:pt>
                <c:pt idx="4">
                  <c:v>6.94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pivotSource>
    <c:name>[BOUGOUNI.xlsm]OutputFeedAvailablity!PivotTable1</c:name>
    <c:fmtId val="-1"/>
  </c:pivotSource>
  <c:chart>
    <c:title>
      <c:tx>
        <c:rich>
          <a:bodyPr/>
          <a:lstStyle/>
          <a:p>
            <a:pPr>
              <a:defRPr lang="en-GB"/>
            </a:pPr>
            <a:r>
              <a:rPr lang="en-US"/>
              <a:t>Available Feed Resources</a:t>
            </a:r>
          </a:p>
        </c:rich>
      </c:tx>
      <c:layout/>
      <c:overlay val="0"/>
    </c:title>
    <c:autoTitleDeleted val="0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</c:pivotFmt>
      <c:pivotFmt>
        <c:idx val="10"/>
      </c:pivotFmt>
      <c:pivotFmt>
        <c:idx val="11"/>
      </c:pivotFmt>
      <c:pivotFmt>
        <c:idx val="12"/>
      </c:pivotFmt>
      <c:pivotFmt>
        <c:idx val="13"/>
      </c:pivotFmt>
      <c:pivotFmt>
        <c:idx val="14"/>
      </c:pivotFmt>
      <c:pivotFmt>
        <c:idx val="15"/>
      </c:pivotFmt>
      <c:pivotFmt>
        <c:idx val="16"/>
      </c:pivotFmt>
      <c:pivotFmt>
        <c:idx val="17"/>
      </c:pivotFmt>
      <c:pivotFmt>
        <c:idx val="18"/>
      </c:pivotFmt>
      <c:pivotFmt>
        <c:idx val="19"/>
      </c:pivotFmt>
      <c:pivotFmt>
        <c:idx val="20"/>
      </c:pivotFmt>
      <c:pivotFmt>
        <c:idx val="21"/>
      </c:pivotFmt>
      <c:pivotFmt>
        <c:idx val="22"/>
      </c:pivotFmt>
      <c:pivotFmt>
        <c:idx val="23"/>
      </c:pivotFmt>
      <c:pivotFmt>
        <c:idx val="24"/>
        <c:marker>
          <c:symbol val="none"/>
        </c:marker>
      </c:pivotFmt>
      <c:pivotFmt>
        <c:idx val="25"/>
        <c:marker>
          <c:symbol val="none"/>
        </c:marker>
      </c:pivotFmt>
      <c:pivotFmt>
        <c:idx val="26"/>
        <c:marker>
          <c:symbol val="none"/>
        </c:marker>
      </c:pivotFmt>
      <c:pivotFmt>
        <c:idx val="27"/>
        <c:marker>
          <c:symbol val="none"/>
        </c:marker>
      </c:pivotFmt>
      <c:pivotFmt>
        <c:idx val="28"/>
        <c:marker>
          <c:symbol val="none"/>
        </c:marker>
      </c:pivotFmt>
      <c:pivotFmt>
        <c:idx val="29"/>
        <c:marker>
          <c:symbol val="none"/>
        </c:marker>
      </c:pivotFmt>
      <c:pivotFmt>
        <c:idx val="30"/>
      </c:pivotFmt>
      <c:pivotFmt>
        <c:idx val="31"/>
        <c:marker>
          <c:symbol val="none"/>
        </c:marker>
      </c:pivotFmt>
      <c:pivotFmt>
        <c:idx val="32"/>
        <c:marker>
          <c:symbol val="none"/>
        </c:marker>
      </c:pivotFmt>
      <c:pivotFmt>
        <c:idx val="33"/>
        <c:marker>
          <c:symbol val="none"/>
        </c:marker>
      </c:pivotFmt>
      <c:pivotFmt>
        <c:idx val="34"/>
        <c:marker>
          <c:symbol val="none"/>
        </c:marker>
      </c:pivotFmt>
      <c:pivotFmt>
        <c:idx val="35"/>
        <c:marker>
          <c:symbol val="none"/>
        </c:marker>
      </c:pivotFmt>
      <c:pivotFmt>
        <c:idx val="36"/>
        <c:marker>
          <c:symbol val="none"/>
        </c:marker>
      </c:pivotFmt>
      <c:pivotFmt>
        <c:idx val="37"/>
        <c:marker>
          <c:symbol val="none"/>
        </c:marker>
      </c:pivotFmt>
      <c:pivotFmt>
        <c:idx val="38"/>
        <c:marker>
          <c:symbol val="none"/>
        </c:marker>
      </c:pivotFmt>
      <c:pivotFmt>
        <c:idx val="39"/>
        <c:marker>
          <c:symbol val="none"/>
        </c:marker>
      </c:pivotFmt>
      <c:pivotFmt>
        <c:idx val="40"/>
        <c:marker>
          <c:symbol val="none"/>
        </c:marker>
      </c:pivotFmt>
      <c:pivotFmt>
        <c:idx val="41"/>
        <c:marker>
          <c:symbol val="none"/>
        </c:marker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OutputFeedAvailablity!$C$25:$C$26</c:f>
              <c:strCache>
                <c:ptCount val="1"/>
                <c:pt idx="0">
                  <c:v>Concentrates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OutputFeedAvailablity!$C$27:$C$38</c:f>
              <c:numCache>
                <c:formatCode>General</c:formatCode>
                <c:ptCount val="12"/>
                <c:pt idx="0">
                  <c:v>4.833333333333333</c:v>
                </c:pt>
                <c:pt idx="1">
                  <c:v>4.5</c:v>
                </c:pt>
                <c:pt idx="2">
                  <c:v>4.333333333333333</c:v>
                </c:pt>
                <c:pt idx="3">
                  <c:v>2.8461538461538463</c:v>
                </c:pt>
                <c:pt idx="4">
                  <c:v>3.8461538461538463</c:v>
                </c:pt>
                <c:pt idx="5">
                  <c:v>7.8461538461538458</c:v>
                </c:pt>
                <c:pt idx="6">
                  <c:v>6.6923076923076925</c:v>
                </c:pt>
                <c:pt idx="7">
                  <c:v>6.9230769230769234</c:v>
                </c:pt>
                <c:pt idx="8">
                  <c:v>6.6923076923076925</c:v>
                </c:pt>
                <c:pt idx="9">
                  <c:v>5.6923076923076925</c:v>
                </c:pt>
                <c:pt idx="10">
                  <c:v>5.5384615384615383</c:v>
                </c:pt>
                <c:pt idx="11">
                  <c:v>5.0769230769230766</c:v>
                </c:pt>
              </c:numCache>
            </c:numRef>
          </c:val>
        </c:ser>
        <c:ser>
          <c:idx val="1"/>
          <c:order val="1"/>
          <c:tx>
            <c:strRef>
              <c:f>OutputFeedAvailablity!$D$25:$D$26</c:f>
              <c:strCache>
                <c:ptCount val="1"/>
                <c:pt idx="0">
                  <c:v>Crop residues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OutputFeedAvailablity!$D$27:$D$38</c:f>
              <c:numCache>
                <c:formatCode>General</c:formatCode>
                <c:ptCount val="12"/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2"/>
          <c:order val="2"/>
          <c:tx>
            <c:strRef>
              <c:f>OutputFeedAvailablity!$E$25:$E$26</c:f>
              <c:strCache>
                <c:ptCount val="1"/>
                <c:pt idx="0">
                  <c:v>Grazing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OutputFeedAvailablity!$E$27:$E$38</c:f>
              <c:numCache>
                <c:formatCode>General</c:formatCode>
                <c:ptCount val="12"/>
                <c:pt idx="0">
                  <c:v>23.25</c:v>
                </c:pt>
                <c:pt idx="1">
                  <c:v>17</c:v>
                </c:pt>
                <c:pt idx="2">
                  <c:v>12.75</c:v>
                </c:pt>
                <c:pt idx="3">
                  <c:v>8.7692307692307701</c:v>
                </c:pt>
                <c:pt idx="4">
                  <c:v>10.692307692307692</c:v>
                </c:pt>
                <c:pt idx="5">
                  <c:v>32.846153846153847</c:v>
                </c:pt>
                <c:pt idx="6">
                  <c:v>45.46153846153846</c:v>
                </c:pt>
                <c:pt idx="7">
                  <c:v>46.92307692307692</c:v>
                </c:pt>
                <c:pt idx="8">
                  <c:v>45.769230769230766</c:v>
                </c:pt>
                <c:pt idx="9">
                  <c:v>45.846153846153847</c:v>
                </c:pt>
                <c:pt idx="10">
                  <c:v>36.46153846153846</c:v>
                </c:pt>
                <c:pt idx="11">
                  <c:v>30.53846153846154</c:v>
                </c:pt>
              </c:numCache>
            </c:numRef>
          </c:val>
        </c:ser>
        <c:ser>
          <c:idx val="3"/>
          <c:order val="3"/>
          <c:tx>
            <c:strRef>
              <c:f>OutputFeedAvailablity!$F$25:$F$26</c:f>
              <c:strCache>
                <c:ptCount val="1"/>
                <c:pt idx="0">
                  <c:v>Green forage 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OutputFeedAvailablity!$F$27:$F$38</c:f>
              <c:numCache>
                <c:formatCode>General</c:formatCode>
                <c:ptCount val="12"/>
                <c:pt idx="0">
                  <c:v>7.083333333333333</c:v>
                </c:pt>
                <c:pt idx="1">
                  <c:v>5.666666666666667</c:v>
                </c:pt>
                <c:pt idx="2">
                  <c:v>5.083333333333333</c:v>
                </c:pt>
                <c:pt idx="3">
                  <c:v>3.3846153846153846</c:v>
                </c:pt>
                <c:pt idx="4">
                  <c:v>4.615384615384615</c:v>
                </c:pt>
                <c:pt idx="5">
                  <c:v>26.384615384615383</c:v>
                </c:pt>
                <c:pt idx="6">
                  <c:v>36.307692307692307</c:v>
                </c:pt>
                <c:pt idx="7">
                  <c:v>37.692307692307693</c:v>
                </c:pt>
                <c:pt idx="8">
                  <c:v>36.769230769230766</c:v>
                </c:pt>
                <c:pt idx="9">
                  <c:v>22.153846153846153</c:v>
                </c:pt>
                <c:pt idx="10">
                  <c:v>11.692307692307692</c:v>
                </c:pt>
                <c:pt idx="11">
                  <c:v>4.5384615384615383</c:v>
                </c:pt>
              </c:numCache>
            </c:numRef>
          </c:val>
        </c:ser>
        <c:ser>
          <c:idx val="4"/>
          <c:order val="4"/>
          <c:tx>
            <c:strRef>
              <c:f>OutputFeedAvailablity!$G$25:$G$26</c:f>
              <c:strCache>
                <c:ptCount val="1"/>
                <c:pt idx="0">
                  <c:v>Legume residues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OutputFeedAvailablity!$G$27:$G$38</c:f>
              <c:numCache>
                <c:formatCode>General</c:formatCode>
                <c:ptCount val="12"/>
                <c:pt idx="0">
                  <c:v>8.1666666666666661</c:v>
                </c:pt>
                <c:pt idx="1">
                  <c:v>6.916666666666667</c:v>
                </c:pt>
                <c:pt idx="2">
                  <c:v>4</c:v>
                </c:pt>
                <c:pt idx="3">
                  <c:v>1.7692307692307692</c:v>
                </c:pt>
                <c:pt idx="4">
                  <c:v>2.3076923076923075</c:v>
                </c:pt>
                <c:pt idx="5">
                  <c:v>0.61538461538461542</c:v>
                </c:pt>
                <c:pt idx="6">
                  <c:v>0.76923076923076927</c:v>
                </c:pt>
                <c:pt idx="7">
                  <c:v>0.76923076923076927</c:v>
                </c:pt>
                <c:pt idx="8">
                  <c:v>0.76923076923076927</c:v>
                </c:pt>
                <c:pt idx="9">
                  <c:v>2.0769230769230771</c:v>
                </c:pt>
                <c:pt idx="10">
                  <c:v>6.1538461538461542</c:v>
                </c:pt>
                <c:pt idx="11">
                  <c:v>7</c:v>
                </c:pt>
              </c:numCache>
            </c:numRef>
          </c:val>
        </c:ser>
        <c:ser>
          <c:idx val="6"/>
          <c:order val="6"/>
          <c:tx>
            <c:strRef>
              <c:f>OutputFeedAvailablity!$I$25:$I$26</c:f>
              <c:strCache>
                <c:ptCount val="1"/>
                <c:pt idx="0">
                  <c:v>Others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OutputFeedAvailablity!$I$27:$I$38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7"/>
          <c:order val="7"/>
          <c:tx>
            <c:strRef>
              <c:f>OutputFeedAvailablity!$J$25:$J$26</c:f>
              <c:strCache>
                <c:ptCount val="1"/>
                <c:pt idx="0">
                  <c:v>Cereal residues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OutputFeedAvailablity!$J$27:$J$38</c:f>
              <c:numCache>
                <c:formatCode>General</c:formatCode>
                <c:ptCount val="12"/>
                <c:pt idx="0">
                  <c:v>10.833333333333334</c:v>
                </c:pt>
                <c:pt idx="1">
                  <c:v>6.75</c:v>
                </c:pt>
                <c:pt idx="2">
                  <c:v>2.1666666666666665</c:v>
                </c:pt>
                <c:pt idx="3">
                  <c:v>1</c:v>
                </c:pt>
                <c:pt idx="4">
                  <c:v>0.91666666666666663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7.083333333333333</c:v>
                </c:pt>
                <c:pt idx="10">
                  <c:v>15.166666666666666</c:v>
                </c:pt>
                <c:pt idx="11">
                  <c:v>15.583333333333334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20784000"/>
        <c:axId val="120785536"/>
      </c:barChart>
      <c:lineChart>
        <c:grouping val="standard"/>
        <c:varyColors val="0"/>
        <c:ser>
          <c:idx val="5"/>
          <c:order val="5"/>
          <c:tx>
            <c:strRef>
              <c:f>OutputFeedAvailablity!$H$25:$H$26</c:f>
              <c:strCache>
                <c:ptCount val="1"/>
                <c:pt idx="0">
                  <c:v>Rainfall Pattern</c:v>
                </c:pt>
              </c:strCache>
            </c:strRef>
          </c:tx>
          <c:marker>
            <c:symbol val="none"/>
          </c:marker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OutputFeedAvailablity!$H$27:$H$38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4</c:v>
                </c:pt>
                <c:pt idx="7">
                  <c:v>5</c:v>
                </c:pt>
                <c:pt idx="8">
                  <c:v>4</c:v>
                </c:pt>
                <c:pt idx="9">
                  <c:v>2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801536"/>
        <c:axId val="120800000"/>
      </c:lineChart>
      <c:catAx>
        <c:axId val="12078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2700000" vert="horz"/>
          <a:lstStyle/>
          <a:p>
            <a:pPr>
              <a:defRPr lang="en-GB"/>
            </a:pPr>
            <a:endParaRPr lang="en-US"/>
          </a:p>
        </c:txPr>
        <c:crossAx val="120785536"/>
        <c:crosses val="autoZero"/>
        <c:auto val="0"/>
        <c:lblAlgn val="ctr"/>
        <c:lblOffset val="100"/>
        <c:noMultiLvlLbl val="0"/>
      </c:catAx>
      <c:valAx>
        <c:axId val="1207855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GB" b="0"/>
                </a:pPr>
                <a:r>
                  <a:rPr lang="en-US" b="0"/>
                  <a:t>Availablity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lang="en-GB"/>
            </a:pPr>
            <a:endParaRPr lang="en-US"/>
          </a:p>
        </c:txPr>
        <c:crossAx val="120784000"/>
        <c:crosses val="autoZero"/>
        <c:crossBetween val="between"/>
      </c:valAx>
      <c:valAx>
        <c:axId val="12080000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120801536"/>
        <c:crosses val="max"/>
        <c:crossBetween val="between"/>
      </c:valAx>
      <c:catAx>
        <c:axId val="120801536"/>
        <c:scaling>
          <c:orientation val="minMax"/>
        </c:scaling>
        <c:delete val="1"/>
        <c:axPos val="b"/>
        <c:majorTickMark val="out"/>
        <c:minorTickMark val="none"/>
        <c:tickLblPos val="nextTo"/>
        <c:crossAx val="120800000"/>
        <c:crosses val="autoZero"/>
        <c:auto val="0"/>
        <c:lblAlgn val="ctr"/>
        <c:lblOffset val="100"/>
        <c:noMultiLvlLbl val="0"/>
      </c:catAx>
    </c:plotArea>
    <c:legend>
      <c:legendPos val="b"/>
      <c:layout/>
      <c:overlay val="0"/>
      <c:txPr>
        <a:bodyPr/>
        <a:lstStyle/>
        <a:p>
          <a:pPr>
            <a:defRPr lang="en-GB"/>
          </a:pPr>
          <a:endParaRPr lang="en-US"/>
        </a:p>
      </c:txPr>
    </c:legend>
    <c:plotVisOnly val="1"/>
    <c:dispBlanksAs val="gap"/>
    <c:showDLblsOverMax val="0"/>
  </c:chart>
  <c:spPr>
    <a:ln w="28575"/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pivotSource>
    <c:name>[Koutiala.xlsm]OutputFeedAvailablity!PivotTable1</c:name>
    <c:fmtId val="-1"/>
  </c:pivotSource>
  <c:chart>
    <c:title>
      <c:tx>
        <c:rich>
          <a:bodyPr/>
          <a:lstStyle/>
          <a:p>
            <a:pPr>
              <a:defRPr lang="en-GB"/>
            </a:pPr>
            <a:r>
              <a:rPr lang="en-US"/>
              <a:t>Available Feed Resources</a:t>
            </a:r>
          </a:p>
        </c:rich>
      </c:tx>
      <c:layout/>
      <c:overlay val="0"/>
    </c:title>
    <c:autoTitleDeleted val="0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</c:pivotFmt>
      <c:pivotFmt>
        <c:idx val="10"/>
      </c:pivotFmt>
      <c:pivotFmt>
        <c:idx val="11"/>
      </c:pivotFmt>
      <c:pivotFmt>
        <c:idx val="12"/>
      </c:pivotFmt>
      <c:pivotFmt>
        <c:idx val="13"/>
      </c:pivotFmt>
      <c:pivotFmt>
        <c:idx val="14"/>
      </c:pivotFmt>
      <c:pivotFmt>
        <c:idx val="15"/>
      </c:pivotFmt>
      <c:pivotFmt>
        <c:idx val="16"/>
      </c:pivotFmt>
      <c:pivotFmt>
        <c:idx val="17"/>
      </c:pivotFmt>
      <c:pivotFmt>
        <c:idx val="18"/>
      </c:pivotFmt>
      <c:pivotFmt>
        <c:idx val="19"/>
      </c:pivotFmt>
      <c:pivotFmt>
        <c:idx val="20"/>
      </c:pivotFmt>
      <c:pivotFmt>
        <c:idx val="21"/>
      </c:pivotFmt>
      <c:pivotFmt>
        <c:idx val="22"/>
      </c:pivotFmt>
      <c:pivotFmt>
        <c:idx val="23"/>
      </c:pivotFmt>
      <c:pivotFmt>
        <c:idx val="24"/>
        <c:marker>
          <c:symbol val="none"/>
        </c:marker>
      </c:pivotFmt>
      <c:pivotFmt>
        <c:idx val="25"/>
        <c:marker>
          <c:symbol val="none"/>
        </c:marker>
      </c:pivotFmt>
      <c:pivotFmt>
        <c:idx val="26"/>
        <c:marker>
          <c:symbol val="none"/>
        </c:marker>
      </c:pivotFmt>
      <c:pivotFmt>
        <c:idx val="27"/>
        <c:marker>
          <c:symbol val="none"/>
        </c:marker>
      </c:pivotFmt>
      <c:pivotFmt>
        <c:idx val="28"/>
        <c:marker>
          <c:symbol val="none"/>
        </c:marker>
      </c:pivotFmt>
      <c:pivotFmt>
        <c:idx val="29"/>
        <c:marker>
          <c:symbol val="none"/>
        </c:marker>
      </c:pivotFmt>
      <c:pivotFmt>
        <c:idx val="30"/>
      </c:pivotFmt>
      <c:pivotFmt>
        <c:idx val="31"/>
        <c:marker>
          <c:symbol val="none"/>
        </c:marker>
      </c:pivotFmt>
      <c:pivotFmt>
        <c:idx val="32"/>
        <c:marker>
          <c:symbol val="none"/>
        </c:marker>
      </c:pivotFmt>
      <c:pivotFmt>
        <c:idx val="33"/>
        <c:marker>
          <c:symbol val="none"/>
        </c:marker>
      </c:pivotFmt>
      <c:pivotFmt>
        <c:idx val="34"/>
        <c:marker>
          <c:symbol val="none"/>
        </c:marker>
      </c:pivotFmt>
      <c:pivotFmt>
        <c:idx val="35"/>
        <c:marker>
          <c:symbol val="none"/>
        </c:marker>
      </c:pivotFmt>
      <c:pivotFmt>
        <c:idx val="36"/>
        <c:marker>
          <c:symbol val="none"/>
        </c:marker>
      </c:pivotFmt>
      <c:pivotFmt>
        <c:idx val="37"/>
        <c:marker>
          <c:symbol val="none"/>
        </c:marker>
      </c:pivotFmt>
      <c:pivotFmt>
        <c:idx val="38"/>
        <c:marker>
          <c:symbol val="none"/>
        </c:marker>
      </c:pivotFmt>
      <c:pivotFmt>
        <c:idx val="39"/>
        <c:marker>
          <c:symbol val="none"/>
        </c:marker>
      </c:pivotFmt>
      <c:pivotFmt>
        <c:idx val="40"/>
        <c:marker>
          <c:symbol val="none"/>
        </c:marker>
      </c:pivotFmt>
      <c:pivotFmt>
        <c:idx val="41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5216429107965701"/>
          <c:y val="0.15118729262615757"/>
          <c:w val="0.78705897369498823"/>
          <c:h val="0.491031297974545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OutputFeedAvailablity!$C$25:$C$26</c:f>
              <c:strCache>
                <c:ptCount val="1"/>
                <c:pt idx="0">
                  <c:v>Concentrates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OutputFeedAvailablity!$C$27:$C$38</c:f>
              <c:numCache>
                <c:formatCode>General</c:formatCode>
                <c:ptCount val="12"/>
                <c:pt idx="0">
                  <c:v>10.916666666666666</c:v>
                </c:pt>
                <c:pt idx="1">
                  <c:v>10.666666666666666</c:v>
                </c:pt>
                <c:pt idx="2">
                  <c:v>11.5</c:v>
                </c:pt>
                <c:pt idx="3">
                  <c:v>8.7692307692307701</c:v>
                </c:pt>
                <c:pt idx="4">
                  <c:v>8.7692307692307701</c:v>
                </c:pt>
                <c:pt idx="5">
                  <c:v>12.743589743589745</c:v>
                </c:pt>
                <c:pt idx="6">
                  <c:v>9.9230769230769234</c:v>
                </c:pt>
                <c:pt idx="7">
                  <c:v>9.615384615384615</c:v>
                </c:pt>
                <c:pt idx="8">
                  <c:v>10.23076923076923</c:v>
                </c:pt>
                <c:pt idx="9">
                  <c:v>9.4358974358974361</c:v>
                </c:pt>
                <c:pt idx="10">
                  <c:v>6.8461538461538458</c:v>
                </c:pt>
                <c:pt idx="11">
                  <c:v>6.8461538461538458</c:v>
                </c:pt>
              </c:numCache>
            </c:numRef>
          </c:val>
        </c:ser>
        <c:ser>
          <c:idx val="1"/>
          <c:order val="1"/>
          <c:tx>
            <c:strRef>
              <c:f>OutputFeedAvailablity!$D$25:$D$26</c:f>
              <c:strCache>
                <c:ptCount val="1"/>
                <c:pt idx="0">
                  <c:v>Crop residues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OutputFeedAvailablity!$D$27:$D$38</c:f>
              <c:numCache>
                <c:formatCode>General</c:formatCode>
                <c:ptCount val="12"/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2"/>
          <c:order val="2"/>
          <c:tx>
            <c:strRef>
              <c:f>OutputFeedAvailablity!$E$25:$E$26</c:f>
              <c:strCache>
                <c:ptCount val="1"/>
                <c:pt idx="0">
                  <c:v>Grazing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OutputFeedAvailablity!$E$27:$E$38</c:f>
              <c:numCache>
                <c:formatCode>General</c:formatCode>
                <c:ptCount val="12"/>
                <c:pt idx="0">
                  <c:v>16.583333333333332</c:v>
                </c:pt>
                <c:pt idx="1">
                  <c:v>14</c:v>
                </c:pt>
                <c:pt idx="2">
                  <c:v>8.1666666666666661</c:v>
                </c:pt>
                <c:pt idx="3">
                  <c:v>4.6923076923076925</c:v>
                </c:pt>
                <c:pt idx="4">
                  <c:v>4.0769230769230766</c:v>
                </c:pt>
                <c:pt idx="5">
                  <c:v>16.487179487179489</c:v>
                </c:pt>
                <c:pt idx="6">
                  <c:v>45.53846153846154</c:v>
                </c:pt>
                <c:pt idx="7">
                  <c:v>47.743589743589752</c:v>
                </c:pt>
                <c:pt idx="8">
                  <c:v>48.512820512820518</c:v>
                </c:pt>
                <c:pt idx="9">
                  <c:v>38.230769230769234</c:v>
                </c:pt>
                <c:pt idx="10">
                  <c:v>28.923076923076923</c:v>
                </c:pt>
                <c:pt idx="11">
                  <c:v>20.307692307692307</c:v>
                </c:pt>
              </c:numCache>
            </c:numRef>
          </c:val>
        </c:ser>
        <c:ser>
          <c:idx val="3"/>
          <c:order val="3"/>
          <c:tx>
            <c:strRef>
              <c:f>OutputFeedAvailablity!$F$25:$F$26</c:f>
              <c:strCache>
                <c:ptCount val="1"/>
                <c:pt idx="0">
                  <c:v>Green forage 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OutputFeedAvailablity!$F$27:$F$38</c:f>
              <c:numCache>
                <c:formatCode>General</c:formatCode>
                <c:ptCount val="12"/>
                <c:pt idx="0">
                  <c:v>1.6666666666666667</c:v>
                </c:pt>
                <c:pt idx="1">
                  <c:v>3</c:v>
                </c:pt>
                <c:pt idx="2">
                  <c:v>2.25</c:v>
                </c:pt>
                <c:pt idx="3">
                  <c:v>1.6923076923076923</c:v>
                </c:pt>
                <c:pt idx="4">
                  <c:v>1.1538461538461537</c:v>
                </c:pt>
                <c:pt idx="5">
                  <c:v>8.2307692307692299</c:v>
                </c:pt>
                <c:pt idx="6">
                  <c:v>27.615384615384617</c:v>
                </c:pt>
                <c:pt idx="7">
                  <c:v>32.641025641025642</c:v>
                </c:pt>
                <c:pt idx="8">
                  <c:v>31.256410256410255</c:v>
                </c:pt>
                <c:pt idx="9">
                  <c:v>29.641025641025642</c:v>
                </c:pt>
                <c:pt idx="10">
                  <c:v>12.23076923076923</c:v>
                </c:pt>
                <c:pt idx="11">
                  <c:v>2.7692307692307692</c:v>
                </c:pt>
              </c:numCache>
            </c:numRef>
          </c:val>
        </c:ser>
        <c:ser>
          <c:idx val="4"/>
          <c:order val="4"/>
          <c:tx>
            <c:strRef>
              <c:f>OutputFeedAvailablity!$G$25:$G$26</c:f>
              <c:strCache>
                <c:ptCount val="1"/>
                <c:pt idx="0">
                  <c:v>Legume residues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OutputFeedAvailablity!$G$27:$G$38</c:f>
              <c:numCache>
                <c:formatCode>General</c:formatCode>
                <c:ptCount val="12"/>
                <c:pt idx="0">
                  <c:v>5.083333333333333</c:v>
                </c:pt>
                <c:pt idx="1">
                  <c:v>5.75</c:v>
                </c:pt>
                <c:pt idx="2">
                  <c:v>6.25</c:v>
                </c:pt>
                <c:pt idx="3">
                  <c:v>3</c:v>
                </c:pt>
                <c:pt idx="4">
                  <c:v>2.6923076923076925</c:v>
                </c:pt>
                <c:pt idx="5">
                  <c:v>1.0769230769230769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4.2307692307692308</c:v>
                </c:pt>
              </c:numCache>
            </c:numRef>
          </c:val>
        </c:ser>
        <c:ser>
          <c:idx val="6"/>
          <c:order val="6"/>
          <c:tx>
            <c:strRef>
              <c:f>OutputFeedAvailablity!$I$25:$I$26</c:f>
              <c:strCache>
                <c:ptCount val="1"/>
                <c:pt idx="0">
                  <c:v>Others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OutputFeedAvailablity!$I$27:$I$38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7"/>
          <c:order val="7"/>
          <c:tx>
            <c:strRef>
              <c:f>OutputFeedAvailablity!$J$25:$J$26</c:f>
              <c:strCache>
                <c:ptCount val="1"/>
                <c:pt idx="0">
                  <c:v>Cereal residues</c:v>
                </c:pt>
              </c:strCache>
            </c:strRef>
          </c:tx>
          <c:invertIfNegative val="0"/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OutputFeedAvailablity!$J$27:$J$38</c:f>
              <c:numCache>
                <c:formatCode>General</c:formatCode>
                <c:ptCount val="12"/>
                <c:pt idx="0">
                  <c:v>24.083333333333332</c:v>
                </c:pt>
                <c:pt idx="1">
                  <c:v>12.416666666666666</c:v>
                </c:pt>
                <c:pt idx="2">
                  <c:v>4.333333333333333</c:v>
                </c:pt>
                <c:pt idx="3">
                  <c:v>1.1666666666666667</c:v>
                </c:pt>
                <c:pt idx="4">
                  <c:v>0.25</c:v>
                </c:pt>
                <c:pt idx="5">
                  <c:v>0.75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5.9722222222222223</c:v>
                </c:pt>
                <c:pt idx="10">
                  <c:v>29.666666666666668</c:v>
                </c:pt>
                <c:pt idx="11">
                  <c:v>34.666666666666664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30311296"/>
        <c:axId val="130312832"/>
      </c:barChart>
      <c:lineChart>
        <c:grouping val="standard"/>
        <c:varyColors val="0"/>
        <c:ser>
          <c:idx val="5"/>
          <c:order val="5"/>
          <c:tx>
            <c:strRef>
              <c:f>OutputFeedAvailablity!$H$25:$H$26</c:f>
              <c:strCache>
                <c:ptCount val="1"/>
                <c:pt idx="0">
                  <c:v>Rainfall Pattern</c:v>
                </c:pt>
              </c:strCache>
            </c:strRef>
          </c:tx>
          <c:marker>
            <c:symbol val="none"/>
          </c:marker>
          <c:cat>
            <c:strRef>
              <c:f>OutputFeedAvailablity!$B$27:$B$38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 </c:v>
                </c:pt>
                <c:pt idx="3">
                  <c:v>April </c:v>
                </c:pt>
                <c:pt idx="4">
                  <c:v>May </c:v>
                </c:pt>
                <c:pt idx="5">
                  <c:v> June</c:v>
                </c:pt>
                <c:pt idx="6">
                  <c:v>July </c:v>
                </c:pt>
                <c:pt idx="7">
                  <c:v>August </c:v>
                </c:pt>
                <c:pt idx="8">
                  <c:v>September </c:v>
                </c:pt>
                <c:pt idx="9">
                  <c:v>October </c:v>
                </c:pt>
                <c:pt idx="10">
                  <c:v>November  </c:v>
                </c:pt>
                <c:pt idx="11">
                  <c:v>December </c:v>
                </c:pt>
              </c:strCache>
            </c:strRef>
          </c:cat>
          <c:val>
            <c:numRef>
              <c:f>OutputFeedAvailablity!$H$27:$H$38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5</c:v>
                </c:pt>
                <c:pt idx="8">
                  <c:v>5</c:v>
                </c:pt>
                <c:pt idx="9">
                  <c:v>3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320640"/>
        <c:axId val="130319104"/>
      </c:lineChart>
      <c:catAx>
        <c:axId val="13031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2700000" vert="horz"/>
          <a:lstStyle/>
          <a:p>
            <a:pPr>
              <a:defRPr lang="en-GB"/>
            </a:pPr>
            <a:endParaRPr lang="en-US"/>
          </a:p>
        </c:txPr>
        <c:crossAx val="130312832"/>
        <c:crosses val="autoZero"/>
        <c:auto val="0"/>
        <c:lblAlgn val="ctr"/>
        <c:lblOffset val="100"/>
        <c:noMultiLvlLbl val="0"/>
      </c:catAx>
      <c:valAx>
        <c:axId val="130312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GB" b="0"/>
                </a:pPr>
                <a:r>
                  <a:rPr lang="en-US" b="0"/>
                  <a:t>Availablity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lang="en-GB"/>
            </a:pPr>
            <a:endParaRPr lang="en-US"/>
          </a:p>
        </c:txPr>
        <c:crossAx val="130311296"/>
        <c:crosses val="autoZero"/>
        <c:crossBetween val="between"/>
      </c:valAx>
      <c:valAx>
        <c:axId val="13031910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130320640"/>
        <c:crosses val="max"/>
        <c:crossBetween val="between"/>
      </c:valAx>
      <c:catAx>
        <c:axId val="130320640"/>
        <c:scaling>
          <c:orientation val="minMax"/>
        </c:scaling>
        <c:delete val="1"/>
        <c:axPos val="b"/>
        <c:majorTickMark val="out"/>
        <c:minorTickMark val="none"/>
        <c:tickLblPos val="nextTo"/>
        <c:crossAx val="130319104"/>
        <c:crosses val="autoZero"/>
        <c:auto val="0"/>
        <c:lblAlgn val="ctr"/>
        <c:lblOffset val="100"/>
        <c:noMultiLvlLbl val="0"/>
      </c:catAx>
    </c:plotArea>
    <c:legend>
      <c:legendPos val="b"/>
      <c:legendEntry>
        <c:idx val="1"/>
        <c:delete val="1"/>
      </c:legendEntry>
      <c:layout/>
      <c:overlay val="0"/>
      <c:txPr>
        <a:bodyPr/>
        <a:lstStyle/>
        <a:p>
          <a:pPr>
            <a:defRPr lang="en-GB"/>
          </a:pPr>
          <a:endParaRPr lang="en-US"/>
        </a:p>
      </c:txPr>
    </c:legend>
    <c:plotVisOnly val="1"/>
    <c:dispBlanksAs val="gap"/>
    <c:showDLblsOverMax val="0"/>
  </c:chart>
  <c:spPr>
    <a:ln w="28575"/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3"/>
          <c:order val="0"/>
          <c:tx>
            <c:v>"control=local no fert"</c:v>
          </c:tx>
          <c:marker>
            <c:symbol val="none"/>
          </c:marker>
          <c:xVal>
            <c:numRef>
              <c:f>sorgho!$A$2:$A$21</c:f>
              <c:numCache>
                <c:formatCode>General</c:formatCode>
                <c:ptCount val="20"/>
                <c:pt idx="0">
                  <c:v>1518.6399999999999</c:v>
                </c:pt>
                <c:pt idx="1">
                  <c:v>1129.72</c:v>
                </c:pt>
                <c:pt idx="2">
                  <c:v>1148.24</c:v>
                </c:pt>
                <c:pt idx="3">
                  <c:v>1259.3599999999999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851.92</c:v>
                </c:pt>
                <c:pt idx="8">
                  <c:v>0</c:v>
                </c:pt>
                <c:pt idx="9">
                  <c:v>1370.48</c:v>
                </c:pt>
                <c:pt idx="10">
                  <c:v>129.63999999999999</c:v>
                </c:pt>
                <c:pt idx="11">
                  <c:v>444.4799999999999</c:v>
                </c:pt>
                <c:pt idx="12">
                  <c:v>0</c:v>
                </c:pt>
                <c:pt idx="13">
                  <c:v>1185.28</c:v>
                </c:pt>
                <c:pt idx="14">
                  <c:v>1333.44</c:v>
                </c:pt>
                <c:pt idx="15">
                  <c:v>777.8399999999998</c:v>
                </c:pt>
                <c:pt idx="16">
                  <c:v>337.06400000000002</c:v>
                </c:pt>
                <c:pt idx="17">
                  <c:v>148.16</c:v>
                </c:pt>
                <c:pt idx="18">
                  <c:v>814.88</c:v>
                </c:pt>
                <c:pt idx="19">
                  <c:v>518.55999999999972</c:v>
                </c:pt>
              </c:numCache>
            </c:numRef>
          </c:xVal>
          <c:yVal>
            <c:numRef>
              <c:f>sorgho!$A$2:$A$21</c:f>
              <c:numCache>
                <c:formatCode>General</c:formatCode>
                <c:ptCount val="20"/>
                <c:pt idx="0">
                  <c:v>1518.6399999999999</c:v>
                </c:pt>
                <c:pt idx="1">
                  <c:v>1129.72</c:v>
                </c:pt>
                <c:pt idx="2">
                  <c:v>1148.24</c:v>
                </c:pt>
                <c:pt idx="3">
                  <c:v>1259.3599999999999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851.92</c:v>
                </c:pt>
                <c:pt idx="8">
                  <c:v>0</c:v>
                </c:pt>
                <c:pt idx="9">
                  <c:v>1370.48</c:v>
                </c:pt>
                <c:pt idx="10">
                  <c:v>129.63999999999999</c:v>
                </c:pt>
                <c:pt idx="11">
                  <c:v>444.4799999999999</c:v>
                </c:pt>
                <c:pt idx="12">
                  <c:v>0</c:v>
                </c:pt>
                <c:pt idx="13">
                  <c:v>1185.28</c:v>
                </c:pt>
                <c:pt idx="14">
                  <c:v>1333.44</c:v>
                </c:pt>
                <c:pt idx="15">
                  <c:v>777.8399999999998</c:v>
                </c:pt>
                <c:pt idx="16">
                  <c:v>337.06400000000002</c:v>
                </c:pt>
                <c:pt idx="17">
                  <c:v>148.16</c:v>
                </c:pt>
                <c:pt idx="18">
                  <c:v>814.88</c:v>
                </c:pt>
                <c:pt idx="19">
                  <c:v>518.55999999999972</c:v>
                </c:pt>
              </c:numCache>
            </c:numRef>
          </c:yVal>
          <c:smooth val="0"/>
        </c:ser>
        <c:ser>
          <c:idx val="0"/>
          <c:order val="1"/>
          <c:tx>
            <c:strRef>
              <c:f>sorgho!$B$1</c:f>
              <c:strCache>
                <c:ptCount val="1"/>
                <c:pt idx="0">
                  <c:v>local+fert </c:v>
                </c:pt>
              </c:strCache>
            </c:strRef>
          </c:tx>
          <c:spPr>
            <a:ln w="28575">
              <a:noFill/>
            </a:ln>
          </c:spPr>
          <c:xVal>
            <c:numRef>
              <c:f>sorgho!$A$2:$A$21</c:f>
              <c:numCache>
                <c:formatCode>General</c:formatCode>
                <c:ptCount val="20"/>
                <c:pt idx="0">
                  <c:v>1518.6399999999999</c:v>
                </c:pt>
                <c:pt idx="1">
                  <c:v>1129.72</c:v>
                </c:pt>
                <c:pt idx="2">
                  <c:v>1148.24</c:v>
                </c:pt>
                <c:pt idx="3">
                  <c:v>1259.3599999999999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851.92</c:v>
                </c:pt>
                <c:pt idx="8">
                  <c:v>0</c:v>
                </c:pt>
                <c:pt idx="9">
                  <c:v>1370.48</c:v>
                </c:pt>
                <c:pt idx="10">
                  <c:v>129.63999999999999</c:v>
                </c:pt>
                <c:pt idx="11">
                  <c:v>444.4799999999999</c:v>
                </c:pt>
                <c:pt idx="12">
                  <c:v>0</c:v>
                </c:pt>
                <c:pt idx="13">
                  <c:v>1185.28</c:v>
                </c:pt>
                <c:pt idx="14">
                  <c:v>1333.44</c:v>
                </c:pt>
                <c:pt idx="15">
                  <c:v>777.8399999999998</c:v>
                </c:pt>
                <c:pt idx="16">
                  <c:v>337.06400000000002</c:v>
                </c:pt>
                <c:pt idx="17">
                  <c:v>148.16</c:v>
                </c:pt>
                <c:pt idx="18">
                  <c:v>814.88</c:v>
                </c:pt>
                <c:pt idx="19">
                  <c:v>518.55999999999972</c:v>
                </c:pt>
              </c:numCache>
            </c:numRef>
          </c:xVal>
          <c:yVal>
            <c:numRef>
              <c:f>sorgho!$B$2:$B$21</c:f>
              <c:numCache>
                <c:formatCode>General</c:formatCode>
                <c:ptCount val="20"/>
                <c:pt idx="0">
                  <c:v>1481.6</c:v>
                </c:pt>
                <c:pt idx="1">
                  <c:v>1611.24</c:v>
                </c:pt>
                <c:pt idx="2">
                  <c:v>685.24</c:v>
                </c:pt>
                <c:pt idx="3">
                  <c:v>1351.96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1944.6</c:v>
                </c:pt>
                <c:pt idx="8">
                  <c:v>0</c:v>
                </c:pt>
                <c:pt idx="9">
                  <c:v>1463.08</c:v>
                </c:pt>
                <c:pt idx="10">
                  <c:v>55.56</c:v>
                </c:pt>
                <c:pt idx="11">
                  <c:v>740.8</c:v>
                </c:pt>
                <c:pt idx="12">
                  <c:v>0</c:v>
                </c:pt>
                <c:pt idx="13">
                  <c:v>2092.7599999999998</c:v>
                </c:pt>
                <c:pt idx="14">
                  <c:v>2407.6</c:v>
                </c:pt>
                <c:pt idx="15">
                  <c:v>592.64</c:v>
                </c:pt>
                <c:pt idx="16">
                  <c:v>1159.3519999999999</c:v>
                </c:pt>
                <c:pt idx="17">
                  <c:v>685.24</c:v>
                </c:pt>
                <c:pt idx="18">
                  <c:v>1481.6</c:v>
                </c:pt>
                <c:pt idx="19">
                  <c:v>1129.72</c:v>
                </c:pt>
              </c:numCache>
            </c:numRef>
          </c:yVal>
          <c:smooth val="0"/>
        </c:ser>
        <c:ser>
          <c:idx val="1"/>
          <c:order val="2"/>
          <c:tx>
            <c:strRef>
              <c:f>sorgho!$C$1</c:f>
              <c:strCache>
                <c:ptCount val="1"/>
                <c:pt idx="0">
                  <c:v>hybrid no fert</c:v>
                </c:pt>
              </c:strCache>
            </c:strRef>
          </c:tx>
          <c:spPr>
            <a:ln w="28575">
              <a:noFill/>
            </a:ln>
          </c:spPr>
          <c:xVal>
            <c:numRef>
              <c:f>sorgho!$A$2:$A$21</c:f>
              <c:numCache>
                <c:formatCode>General</c:formatCode>
                <c:ptCount val="20"/>
                <c:pt idx="0">
                  <c:v>1518.6399999999999</c:v>
                </c:pt>
                <c:pt idx="1">
                  <c:v>1129.72</c:v>
                </c:pt>
                <c:pt idx="2">
                  <c:v>1148.24</c:v>
                </c:pt>
                <c:pt idx="3">
                  <c:v>1259.3599999999999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851.92</c:v>
                </c:pt>
                <c:pt idx="8">
                  <c:v>0</c:v>
                </c:pt>
                <c:pt idx="9">
                  <c:v>1370.48</c:v>
                </c:pt>
                <c:pt idx="10">
                  <c:v>129.63999999999999</c:v>
                </c:pt>
                <c:pt idx="11">
                  <c:v>444.4799999999999</c:v>
                </c:pt>
                <c:pt idx="12">
                  <c:v>0</c:v>
                </c:pt>
                <c:pt idx="13">
                  <c:v>1185.28</c:v>
                </c:pt>
                <c:pt idx="14">
                  <c:v>1333.44</c:v>
                </c:pt>
                <c:pt idx="15">
                  <c:v>777.8399999999998</c:v>
                </c:pt>
                <c:pt idx="16">
                  <c:v>337.06400000000002</c:v>
                </c:pt>
                <c:pt idx="17">
                  <c:v>148.16</c:v>
                </c:pt>
                <c:pt idx="18">
                  <c:v>814.88</c:v>
                </c:pt>
                <c:pt idx="19">
                  <c:v>518.55999999999972</c:v>
                </c:pt>
              </c:numCache>
            </c:numRef>
          </c:xVal>
          <c:yVal>
            <c:numRef>
              <c:f>sorgho!$C$2:$C$21</c:f>
              <c:numCache>
                <c:formatCode>General</c:formatCode>
                <c:ptCount val="20"/>
                <c:pt idx="0">
                  <c:v>1481.6</c:v>
                </c:pt>
                <c:pt idx="1">
                  <c:v>351.88</c:v>
                </c:pt>
                <c:pt idx="2">
                  <c:v>1351.96</c:v>
                </c:pt>
                <c:pt idx="3">
                  <c:v>796.35999999999979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425.96</c:v>
                </c:pt>
                <c:pt idx="8">
                  <c:v>0</c:v>
                </c:pt>
                <c:pt idx="9">
                  <c:v>1389</c:v>
                </c:pt>
                <c:pt idx="10">
                  <c:v>129.63999999999999</c:v>
                </c:pt>
                <c:pt idx="11">
                  <c:v>648.20000000000005</c:v>
                </c:pt>
                <c:pt idx="12">
                  <c:v>0</c:v>
                </c:pt>
                <c:pt idx="13">
                  <c:v>518.55999999999972</c:v>
                </c:pt>
                <c:pt idx="14">
                  <c:v>1074.1599999999999</c:v>
                </c:pt>
                <c:pt idx="15">
                  <c:v>500.04</c:v>
                </c:pt>
                <c:pt idx="16">
                  <c:v>1589.0160000000001</c:v>
                </c:pt>
                <c:pt idx="17">
                  <c:v>148.16</c:v>
                </c:pt>
                <c:pt idx="18">
                  <c:v>1074.1599999999999</c:v>
                </c:pt>
                <c:pt idx="19">
                  <c:v>314.83999999999986</c:v>
                </c:pt>
              </c:numCache>
            </c:numRef>
          </c:yVal>
          <c:smooth val="0"/>
        </c:ser>
        <c:ser>
          <c:idx val="2"/>
          <c:order val="3"/>
          <c:tx>
            <c:strRef>
              <c:f>sorgho!$D$1</c:f>
              <c:strCache>
                <c:ptCount val="1"/>
                <c:pt idx="0">
                  <c:v>hybrid+fert</c:v>
                </c:pt>
              </c:strCache>
            </c:strRef>
          </c:tx>
          <c:spPr>
            <a:ln w="28575">
              <a:noFill/>
            </a:ln>
          </c:spPr>
          <c:xVal>
            <c:numRef>
              <c:f>sorgho!$A$2:$A$21</c:f>
              <c:numCache>
                <c:formatCode>General</c:formatCode>
                <c:ptCount val="20"/>
                <c:pt idx="0">
                  <c:v>1518.6399999999999</c:v>
                </c:pt>
                <c:pt idx="1">
                  <c:v>1129.72</c:v>
                </c:pt>
                <c:pt idx="2">
                  <c:v>1148.24</c:v>
                </c:pt>
                <c:pt idx="3">
                  <c:v>1259.3599999999999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851.92</c:v>
                </c:pt>
                <c:pt idx="8">
                  <c:v>0</c:v>
                </c:pt>
                <c:pt idx="9">
                  <c:v>1370.48</c:v>
                </c:pt>
                <c:pt idx="10">
                  <c:v>129.63999999999999</c:v>
                </c:pt>
                <c:pt idx="11">
                  <c:v>444.4799999999999</c:v>
                </c:pt>
                <c:pt idx="12">
                  <c:v>0</c:v>
                </c:pt>
                <c:pt idx="13">
                  <c:v>1185.28</c:v>
                </c:pt>
                <c:pt idx="14">
                  <c:v>1333.44</c:v>
                </c:pt>
                <c:pt idx="15">
                  <c:v>777.8399999999998</c:v>
                </c:pt>
                <c:pt idx="16">
                  <c:v>337.06400000000002</c:v>
                </c:pt>
                <c:pt idx="17">
                  <c:v>148.16</c:v>
                </c:pt>
                <c:pt idx="18">
                  <c:v>814.88</c:v>
                </c:pt>
                <c:pt idx="19">
                  <c:v>518.55999999999972</c:v>
                </c:pt>
              </c:numCache>
            </c:numRef>
          </c:xVal>
          <c:yVal>
            <c:numRef>
              <c:f>sorgho!$D$2:$D$21</c:f>
              <c:numCache>
                <c:formatCode>General</c:formatCode>
                <c:ptCount val="20"/>
                <c:pt idx="0">
                  <c:v>1296.4000000000001</c:v>
                </c:pt>
                <c:pt idx="1">
                  <c:v>1092.6799999999998</c:v>
                </c:pt>
                <c:pt idx="2">
                  <c:v>926</c:v>
                </c:pt>
                <c:pt idx="3">
                  <c:v>1981.6399999999999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870.43999999999983</c:v>
                </c:pt>
                <c:pt idx="8">
                  <c:v>0</c:v>
                </c:pt>
                <c:pt idx="9">
                  <c:v>1314.92</c:v>
                </c:pt>
                <c:pt idx="10">
                  <c:v>240.76</c:v>
                </c:pt>
                <c:pt idx="11">
                  <c:v>1074.1599999999999</c:v>
                </c:pt>
                <c:pt idx="12">
                  <c:v>0</c:v>
                </c:pt>
                <c:pt idx="13">
                  <c:v>963.04</c:v>
                </c:pt>
                <c:pt idx="14">
                  <c:v>1926.08</c:v>
                </c:pt>
                <c:pt idx="15">
                  <c:v>1074.1599999999999</c:v>
                </c:pt>
                <c:pt idx="16">
                  <c:v>2581.6879999999992</c:v>
                </c:pt>
                <c:pt idx="17">
                  <c:v>851.92</c:v>
                </c:pt>
                <c:pt idx="18">
                  <c:v>1648.28</c:v>
                </c:pt>
                <c:pt idx="19">
                  <c:v>907.48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031936"/>
        <c:axId val="37015936"/>
      </c:scatterChart>
      <c:valAx>
        <c:axId val="830319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grain yield of the control (kg/ha)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7015936"/>
        <c:crosses val="autoZero"/>
        <c:crossBetween val="midCat"/>
      </c:valAx>
      <c:valAx>
        <c:axId val="370159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grain yield (kg/ha)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3031936"/>
        <c:crosses val="autoZero"/>
        <c:crossBetween val="midCat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1"/>
          <c:order val="0"/>
          <c:tx>
            <c:v>control=wulibali no fert</c:v>
          </c:tx>
          <c:marker>
            <c:symbol val="none"/>
          </c:marker>
          <c:xVal>
            <c:numRef>
              <c:f>niebe_pure!$AX$2:$AX$42</c:f>
              <c:numCache>
                <c:formatCode>General</c:formatCode>
                <c:ptCount val="41"/>
                <c:pt idx="0">
                  <c:v>222.23999999999998</c:v>
                </c:pt>
                <c:pt idx="1">
                  <c:v>370.4</c:v>
                </c:pt>
                <c:pt idx="2">
                  <c:v>0</c:v>
                </c:pt>
                <c:pt idx="3">
                  <c:v>592.64</c:v>
                </c:pt>
                <c:pt idx="4">
                  <c:v>407.44</c:v>
                </c:pt>
                <c:pt idx="5">
                  <c:v>0</c:v>
                </c:pt>
                <c:pt idx="6">
                  <c:v>37.04</c:v>
                </c:pt>
                <c:pt idx="7">
                  <c:v>1037.1199999999999</c:v>
                </c:pt>
                <c:pt idx="8">
                  <c:v>351.87999999999994</c:v>
                </c:pt>
                <c:pt idx="9">
                  <c:v>0</c:v>
                </c:pt>
                <c:pt idx="10">
                  <c:v>244.464</c:v>
                </c:pt>
                <c:pt idx="11">
                  <c:v>162.976</c:v>
                </c:pt>
                <c:pt idx="12">
                  <c:v>203.72</c:v>
                </c:pt>
                <c:pt idx="13">
                  <c:v>407.44</c:v>
                </c:pt>
                <c:pt idx="14">
                  <c:v>0</c:v>
                </c:pt>
                <c:pt idx="15">
                  <c:v>0</c:v>
                </c:pt>
                <c:pt idx="16">
                  <c:v>203.72</c:v>
                </c:pt>
                <c:pt idx="17">
                  <c:v>500.04</c:v>
                </c:pt>
                <c:pt idx="18">
                  <c:v>370.4</c:v>
                </c:pt>
                <c:pt idx="19">
                  <c:v>111.11999999999999</c:v>
                </c:pt>
                <c:pt idx="20">
                  <c:v>333.36</c:v>
                </c:pt>
                <c:pt idx="21">
                  <c:v>1037.1199999999999</c:v>
                </c:pt>
                <c:pt idx="22">
                  <c:v>259.27999999999986</c:v>
                </c:pt>
                <c:pt idx="23">
                  <c:v>370.4</c:v>
                </c:pt>
                <c:pt idx="24">
                  <c:v>125.93600000000002</c:v>
                </c:pt>
                <c:pt idx="25">
                  <c:v>362.99199999999973</c:v>
                </c:pt>
                <c:pt idx="26">
                  <c:v>433.36799999999994</c:v>
                </c:pt>
                <c:pt idx="27">
                  <c:v>648.19999999999993</c:v>
                </c:pt>
                <c:pt idx="28">
                  <c:v>507.44800000000004</c:v>
                </c:pt>
                <c:pt idx="29">
                  <c:v>0</c:v>
                </c:pt>
                <c:pt idx="30">
                  <c:v>777.8399999999998</c:v>
                </c:pt>
                <c:pt idx="31">
                  <c:v>814.88</c:v>
                </c:pt>
                <c:pt idx="32">
                  <c:v>825.99199999999996</c:v>
                </c:pt>
                <c:pt idx="33">
                  <c:v>0</c:v>
                </c:pt>
                <c:pt idx="34">
                  <c:v>122.232</c:v>
                </c:pt>
                <c:pt idx="35">
                  <c:v>333.36</c:v>
                </c:pt>
                <c:pt idx="36">
                  <c:v>0</c:v>
                </c:pt>
                <c:pt idx="37">
                  <c:v>333.36</c:v>
                </c:pt>
                <c:pt idx="38">
                  <c:v>222.23999999999998</c:v>
                </c:pt>
                <c:pt idx="39">
                  <c:v>277.79999999999984</c:v>
                </c:pt>
                <c:pt idx="40">
                  <c:v>0</c:v>
                </c:pt>
              </c:numCache>
            </c:numRef>
          </c:xVal>
          <c:yVal>
            <c:numRef>
              <c:f>niebe_pure!$AX$2:$AX$42</c:f>
              <c:numCache>
                <c:formatCode>General</c:formatCode>
                <c:ptCount val="41"/>
                <c:pt idx="0">
                  <c:v>222.23999999999998</c:v>
                </c:pt>
                <c:pt idx="1">
                  <c:v>370.4</c:v>
                </c:pt>
                <c:pt idx="2">
                  <c:v>0</c:v>
                </c:pt>
                <c:pt idx="3">
                  <c:v>592.64</c:v>
                </c:pt>
                <c:pt idx="4">
                  <c:v>407.44</c:v>
                </c:pt>
                <c:pt idx="5">
                  <c:v>0</c:v>
                </c:pt>
                <c:pt idx="6">
                  <c:v>37.04</c:v>
                </c:pt>
                <c:pt idx="7">
                  <c:v>1037.1199999999999</c:v>
                </c:pt>
                <c:pt idx="8">
                  <c:v>351.87999999999994</c:v>
                </c:pt>
                <c:pt idx="9">
                  <c:v>0</c:v>
                </c:pt>
                <c:pt idx="10">
                  <c:v>244.464</c:v>
                </c:pt>
                <c:pt idx="11">
                  <c:v>162.976</c:v>
                </c:pt>
                <c:pt idx="12">
                  <c:v>203.72</c:v>
                </c:pt>
                <c:pt idx="13">
                  <c:v>407.44</c:v>
                </c:pt>
                <c:pt idx="14">
                  <c:v>0</c:v>
                </c:pt>
                <c:pt idx="15">
                  <c:v>0</c:v>
                </c:pt>
                <c:pt idx="16">
                  <c:v>203.72</c:v>
                </c:pt>
                <c:pt idx="17">
                  <c:v>500.04</c:v>
                </c:pt>
                <c:pt idx="18">
                  <c:v>370.4</c:v>
                </c:pt>
                <c:pt idx="19">
                  <c:v>111.11999999999999</c:v>
                </c:pt>
                <c:pt idx="20">
                  <c:v>333.36</c:v>
                </c:pt>
                <c:pt idx="21">
                  <c:v>1037.1199999999999</c:v>
                </c:pt>
                <c:pt idx="22">
                  <c:v>259.27999999999986</c:v>
                </c:pt>
                <c:pt idx="23">
                  <c:v>370.4</c:v>
                </c:pt>
                <c:pt idx="24">
                  <c:v>125.93600000000002</c:v>
                </c:pt>
                <c:pt idx="25">
                  <c:v>362.99199999999973</c:v>
                </c:pt>
                <c:pt idx="26">
                  <c:v>433.36799999999994</c:v>
                </c:pt>
                <c:pt idx="27">
                  <c:v>648.19999999999993</c:v>
                </c:pt>
                <c:pt idx="28">
                  <c:v>507.44800000000004</c:v>
                </c:pt>
                <c:pt idx="29">
                  <c:v>0</c:v>
                </c:pt>
                <c:pt idx="30">
                  <c:v>777.8399999999998</c:v>
                </c:pt>
                <c:pt idx="31">
                  <c:v>814.88</c:v>
                </c:pt>
                <c:pt idx="32">
                  <c:v>825.99199999999996</c:v>
                </c:pt>
                <c:pt idx="33">
                  <c:v>0</c:v>
                </c:pt>
                <c:pt idx="34">
                  <c:v>122.232</c:v>
                </c:pt>
                <c:pt idx="35">
                  <c:v>333.36</c:v>
                </c:pt>
                <c:pt idx="36">
                  <c:v>0</c:v>
                </c:pt>
                <c:pt idx="37">
                  <c:v>333.36</c:v>
                </c:pt>
                <c:pt idx="38">
                  <c:v>222.23999999999998</c:v>
                </c:pt>
                <c:pt idx="39">
                  <c:v>277.79999999999984</c:v>
                </c:pt>
                <c:pt idx="40">
                  <c:v>0</c:v>
                </c:pt>
              </c:numCache>
            </c:numRef>
          </c:yVal>
          <c:smooth val="0"/>
        </c:ser>
        <c:ser>
          <c:idx val="0"/>
          <c:order val="1"/>
          <c:tx>
            <c:strRef>
              <c:f>niebe_pure!$AY$1</c:f>
              <c:strCache>
                <c:ptCount val="1"/>
                <c:pt idx="0">
                  <c:v>20kgP/ha</c:v>
                </c:pt>
              </c:strCache>
            </c:strRef>
          </c:tx>
          <c:spPr>
            <a:ln w="28575">
              <a:noFill/>
            </a:ln>
          </c:spPr>
          <c:xVal>
            <c:numRef>
              <c:f>niebe_pure!$AX$2:$AX$42</c:f>
              <c:numCache>
                <c:formatCode>General</c:formatCode>
                <c:ptCount val="41"/>
                <c:pt idx="0">
                  <c:v>222.23999999999998</c:v>
                </c:pt>
                <c:pt idx="1">
                  <c:v>370.4</c:v>
                </c:pt>
                <c:pt idx="2">
                  <c:v>0</c:v>
                </c:pt>
                <c:pt idx="3">
                  <c:v>592.64</c:v>
                </c:pt>
                <c:pt idx="4">
                  <c:v>407.44</c:v>
                </c:pt>
                <c:pt idx="5">
                  <c:v>0</c:v>
                </c:pt>
                <c:pt idx="6">
                  <c:v>37.04</c:v>
                </c:pt>
                <c:pt idx="7">
                  <c:v>1037.1199999999999</c:v>
                </c:pt>
                <c:pt idx="8">
                  <c:v>351.87999999999994</c:v>
                </c:pt>
                <c:pt idx="9">
                  <c:v>0</c:v>
                </c:pt>
                <c:pt idx="10">
                  <c:v>244.464</c:v>
                </c:pt>
                <c:pt idx="11">
                  <c:v>162.976</c:v>
                </c:pt>
                <c:pt idx="12">
                  <c:v>203.72</c:v>
                </c:pt>
                <c:pt idx="13">
                  <c:v>407.44</c:v>
                </c:pt>
                <c:pt idx="14">
                  <c:v>0</c:v>
                </c:pt>
                <c:pt idx="15">
                  <c:v>0</c:v>
                </c:pt>
                <c:pt idx="16">
                  <c:v>203.72</c:v>
                </c:pt>
                <c:pt idx="17">
                  <c:v>500.04</c:v>
                </c:pt>
                <c:pt idx="18">
                  <c:v>370.4</c:v>
                </c:pt>
                <c:pt idx="19">
                  <c:v>111.11999999999999</c:v>
                </c:pt>
                <c:pt idx="20">
                  <c:v>333.36</c:v>
                </c:pt>
                <c:pt idx="21">
                  <c:v>1037.1199999999999</c:v>
                </c:pt>
                <c:pt idx="22">
                  <c:v>259.27999999999986</c:v>
                </c:pt>
                <c:pt idx="23">
                  <c:v>370.4</c:v>
                </c:pt>
                <c:pt idx="24">
                  <c:v>125.93600000000002</c:v>
                </c:pt>
                <c:pt idx="25">
                  <c:v>362.99199999999973</c:v>
                </c:pt>
                <c:pt idx="26">
                  <c:v>433.36799999999994</c:v>
                </c:pt>
                <c:pt idx="27">
                  <c:v>648.19999999999993</c:v>
                </c:pt>
                <c:pt idx="28">
                  <c:v>507.44800000000004</c:v>
                </c:pt>
                <c:pt idx="29">
                  <c:v>0</c:v>
                </c:pt>
                <c:pt idx="30">
                  <c:v>777.8399999999998</c:v>
                </c:pt>
                <c:pt idx="31">
                  <c:v>814.88</c:v>
                </c:pt>
                <c:pt idx="32">
                  <c:v>825.99199999999996</c:v>
                </c:pt>
                <c:pt idx="33">
                  <c:v>0</c:v>
                </c:pt>
                <c:pt idx="34">
                  <c:v>122.232</c:v>
                </c:pt>
                <c:pt idx="35">
                  <c:v>333.36</c:v>
                </c:pt>
                <c:pt idx="36">
                  <c:v>0</c:v>
                </c:pt>
                <c:pt idx="37">
                  <c:v>333.36</c:v>
                </c:pt>
                <c:pt idx="38">
                  <c:v>222.23999999999998</c:v>
                </c:pt>
                <c:pt idx="39">
                  <c:v>277.79999999999984</c:v>
                </c:pt>
                <c:pt idx="40">
                  <c:v>0</c:v>
                </c:pt>
              </c:numCache>
            </c:numRef>
          </c:xVal>
          <c:yVal>
            <c:numRef>
              <c:f>niebe_pure!$AY$2:$AY$42</c:f>
              <c:numCache>
                <c:formatCode>General</c:formatCode>
                <c:ptCount val="41"/>
                <c:pt idx="0">
                  <c:v>333.36</c:v>
                </c:pt>
                <c:pt idx="1">
                  <c:v>425.95999999999981</c:v>
                </c:pt>
                <c:pt idx="2">
                  <c:v>0</c:v>
                </c:pt>
                <c:pt idx="3">
                  <c:v>666.72</c:v>
                </c:pt>
                <c:pt idx="4">
                  <c:v>740.8</c:v>
                </c:pt>
                <c:pt idx="5">
                  <c:v>0</c:v>
                </c:pt>
                <c:pt idx="6">
                  <c:v>111.11999999999999</c:v>
                </c:pt>
                <c:pt idx="7">
                  <c:v>1444.56</c:v>
                </c:pt>
                <c:pt idx="8">
                  <c:v>444.47999999999985</c:v>
                </c:pt>
                <c:pt idx="9">
                  <c:v>0</c:v>
                </c:pt>
                <c:pt idx="10">
                  <c:v>370.4</c:v>
                </c:pt>
                <c:pt idx="11">
                  <c:v>244.464</c:v>
                </c:pt>
                <c:pt idx="12">
                  <c:v>370.4</c:v>
                </c:pt>
                <c:pt idx="13">
                  <c:v>781.54399999999987</c:v>
                </c:pt>
                <c:pt idx="14">
                  <c:v>0</c:v>
                </c:pt>
                <c:pt idx="15">
                  <c:v>0</c:v>
                </c:pt>
                <c:pt idx="16">
                  <c:v>166.68</c:v>
                </c:pt>
                <c:pt idx="17">
                  <c:v>425.95999999999981</c:v>
                </c:pt>
                <c:pt idx="18">
                  <c:v>370.4</c:v>
                </c:pt>
                <c:pt idx="19">
                  <c:v>74.08</c:v>
                </c:pt>
                <c:pt idx="20">
                  <c:v>518.55999999999972</c:v>
                </c:pt>
                <c:pt idx="21">
                  <c:v>777.8399999999998</c:v>
                </c:pt>
                <c:pt idx="22">
                  <c:v>666.72</c:v>
                </c:pt>
                <c:pt idx="23">
                  <c:v>518.55999999999972</c:v>
                </c:pt>
                <c:pt idx="24">
                  <c:v>107.41600000000001</c:v>
                </c:pt>
                <c:pt idx="25">
                  <c:v>392.62400000000002</c:v>
                </c:pt>
                <c:pt idx="26">
                  <c:v>725.98399999999992</c:v>
                </c:pt>
                <c:pt idx="27">
                  <c:v>707.46399999999971</c:v>
                </c:pt>
                <c:pt idx="28">
                  <c:v>455.59199999999976</c:v>
                </c:pt>
                <c:pt idx="29">
                  <c:v>0</c:v>
                </c:pt>
                <c:pt idx="30">
                  <c:v>870.43999999999971</c:v>
                </c:pt>
                <c:pt idx="31">
                  <c:v>851.91999999999962</c:v>
                </c:pt>
                <c:pt idx="32">
                  <c:v>711.16799999999967</c:v>
                </c:pt>
                <c:pt idx="33">
                  <c:v>0</c:v>
                </c:pt>
                <c:pt idx="34">
                  <c:v>177.79199999999997</c:v>
                </c:pt>
                <c:pt idx="35">
                  <c:v>203.72</c:v>
                </c:pt>
                <c:pt idx="36">
                  <c:v>0</c:v>
                </c:pt>
                <c:pt idx="37">
                  <c:v>351.87999999999994</c:v>
                </c:pt>
                <c:pt idx="38">
                  <c:v>203.72</c:v>
                </c:pt>
                <c:pt idx="39">
                  <c:v>333.36</c:v>
                </c:pt>
                <c:pt idx="40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8277760"/>
        <c:axId val="88279680"/>
      </c:scatterChart>
      <c:valAx>
        <c:axId val="882777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control grain yield (kg/ha)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8279680"/>
        <c:crosses val="autoZero"/>
        <c:crossBetween val="midCat"/>
      </c:valAx>
      <c:valAx>
        <c:axId val="8827968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grain yield (kg/ha)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8277760"/>
        <c:crosses val="autoZero"/>
        <c:crossBetween val="midCat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1"/>
          <c:order val="0"/>
          <c:tx>
            <c:v>control=dunanfana no fert</c:v>
          </c:tx>
          <c:marker>
            <c:symbol val="none"/>
          </c:marker>
          <c:xVal>
            <c:numRef>
              <c:f>Feuil1!$A$2:$A$34</c:f>
              <c:numCache>
                <c:formatCode>General</c:formatCode>
                <c:ptCount val="33"/>
                <c:pt idx="0">
                  <c:v>5363.6131343283578</c:v>
                </c:pt>
                <c:pt idx="1">
                  <c:v>1074.1599999999999</c:v>
                </c:pt>
                <c:pt idx="2">
                  <c:v>14066.836129032257</c:v>
                </c:pt>
                <c:pt idx="3">
                  <c:v>4185.5200000000004</c:v>
                </c:pt>
                <c:pt idx="4">
                  <c:v>3063.934953271028</c:v>
                </c:pt>
                <c:pt idx="5">
                  <c:v>3130.0410434782602</c:v>
                </c:pt>
                <c:pt idx="6">
                  <c:v>1499.6682926829267</c:v>
                </c:pt>
                <c:pt idx="7">
                  <c:v>11280.267428571429</c:v>
                </c:pt>
                <c:pt idx="8">
                  <c:v>3289.1519999999991</c:v>
                </c:pt>
                <c:pt idx="9">
                  <c:v>9643.6285714285714</c:v>
                </c:pt>
                <c:pt idx="10">
                  <c:v>5529.2884615384619</c:v>
                </c:pt>
                <c:pt idx="11">
                  <c:v>11289.418487394956</c:v>
                </c:pt>
                <c:pt idx="12">
                  <c:v>16297.599999999997</c:v>
                </c:pt>
                <c:pt idx="13">
                  <c:v>10509.371685393255</c:v>
                </c:pt>
                <c:pt idx="14">
                  <c:v>2894.2883720930231</c:v>
                </c:pt>
                <c:pt idx="15">
                  <c:v>697.2235294117645</c:v>
                </c:pt>
                <c:pt idx="16">
                  <c:v>622.27199999999982</c:v>
                </c:pt>
                <c:pt idx="17">
                  <c:v>828.89513513513532</c:v>
                </c:pt>
                <c:pt idx="18">
                  <c:v>4314.6407476635513</c:v>
                </c:pt>
                <c:pt idx="19">
                  <c:v>418.80020618556711</c:v>
                </c:pt>
                <c:pt idx="20">
                  <c:v>2701.842990654206</c:v>
                </c:pt>
                <c:pt idx="21">
                  <c:v>373.14370370370386</c:v>
                </c:pt>
                <c:pt idx="22">
                  <c:v>3480.9200594795539</c:v>
                </c:pt>
                <c:pt idx="23">
                  <c:v>3120.2466129032259</c:v>
                </c:pt>
                <c:pt idx="24">
                  <c:v>619.47540562248992</c:v>
                </c:pt>
                <c:pt idx="25">
                  <c:v>8882.2781395348811</c:v>
                </c:pt>
                <c:pt idx="26">
                  <c:v>364.19580000000002</c:v>
                </c:pt>
                <c:pt idx="27">
                  <c:v>2006.7742857142855</c:v>
                </c:pt>
                <c:pt idx="28">
                  <c:v>0</c:v>
                </c:pt>
                <c:pt idx="29">
                  <c:v>3306.3441509433965</c:v>
                </c:pt>
                <c:pt idx="30">
                  <c:v>1801.6147058823528</c:v>
                </c:pt>
                <c:pt idx="31">
                  <c:v>14294.337172774869</c:v>
                </c:pt>
                <c:pt idx="32">
                  <c:v>5985.3140157480311</c:v>
                </c:pt>
              </c:numCache>
            </c:numRef>
          </c:xVal>
          <c:yVal>
            <c:numRef>
              <c:f>Feuil1!$A$2:$A$34</c:f>
              <c:numCache>
                <c:formatCode>General</c:formatCode>
                <c:ptCount val="33"/>
                <c:pt idx="0">
                  <c:v>5363.6131343283578</c:v>
                </c:pt>
                <c:pt idx="1">
                  <c:v>1074.1599999999999</c:v>
                </c:pt>
                <c:pt idx="2">
                  <c:v>14066.836129032257</c:v>
                </c:pt>
                <c:pt idx="3">
                  <c:v>4185.5200000000004</c:v>
                </c:pt>
                <c:pt idx="4">
                  <c:v>3063.934953271028</c:v>
                </c:pt>
                <c:pt idx="5">
                  <c:v>3130.0410434782602</c:v>
                </c:pt>
                <c:pt idx="6">
                  <c:v>1499.6682926829267</c:v>
                </c:pt>
                <c:pt idx="7">
                  <c:v>11280.267428571429</c:v>
                </c:pt>
                <c:pt idx="8">
                  <c:v>3289.1519999999991</c:v>
                </c:pt>
                <c:pt idx="9">
                  <c:v>9643.6285714285714</c:v>
                </c:pt>
                <c:pt idx="10">
                  <c:v>5529.2884615384619</c:v>
                </c:pt>
                <c:pt idx="11">
                  <c:v>11289.418487394956</c:v>
                </c:pt>
                <c:pt idx="12">
                  <c:v>16297.599999999997</c:v>
                </c:pt>
                <c:pt idx="13">
                  <c:v>10509.371685393255</c:v>
                </c:pt>
                <c:pt idx="14">
                  <c:v>2894.2883720930231</c:v>
                </c:pt>
                <c:pt idx="15">
                  <c:v>697.2235294117645</c:v>
                </c:pt>
                <c:pt idx="16">
                  <c:v>622.27199999999982</c:v>
                </c:pt>
                <c:pt idx="17">
                  <c:v>828.89513513513532</c:v>
                </c:pt>
                <c:pt idx="18">
                  <c:v>4314.6407476635513</c:v>
                </c:pt>
                <c:pt idx="19">
                  <c:v>418.80020618556711</c:v>
                </c:pt>
                <c:pt idx="20">
                  <c:v>2701.842990654206</c:v>
                </c:pt>
                <c:pt idx="21">
                  <c:v>373.14370370370386</c:v>
                </c:pt>
                <c:pt idx="22">
                  <c:v>3480.9200594795539</c:v>
                </c:pt>
                <c:pt idx="23">
                  <c:v>3120.2466129032259</c:v>
                </c:pt>
                <c:pt idx="24">
                  <c:v>619.47540562248992</c:v>
                </c:pt>
                <c:pt idx="25">
                  <c:v>8882.2781395348811</c:v>
                </c:pt>
                <c:pt idx="26">
                  <c:v>364.19580000000002</c:v>
                </c:pt>
                <c:pt idx="27">
                  <c:v>2006.7742857142855</c:v>
                </c:pt>
                <c:pt idx="28">
                  <c:v>0</c:v>
                </c:pt>
                <c:pt idx="29">
                  <c:v>3306.3441509433965</c:v>
                </c:pt>
                <c:pt idx="30">
                  <c:v>1801.6147058823528</c:v>
                </c:pt>
                <c:pt idx="31">
                  <c:v>14294.337172774869</c:v>
                </c:pt>
                <c:pt idx="32">
                  <c:v>5985.3140157480311</c:v>
                </c:pt>
              </c:numCache>
            </c:numRef>
          </c:yVal>
          <c:smooth val="0"/>
        </c:ser>
        <c:ser>
          <c:idx val="0"/>
          <c:order val="1"/>
          <c:tx>
            <c:strRef>
              <c:f>Feuil1!$B$1</c:f>
              <c:strCache>
                <c:ptCount val="1"/>
                <c:pt idx="0">
                  <c:v>20 kgP/ha</c:v>
                </c:pt>
              </c:strCache>
            </c:strRef>
          </c:tx>
          <c:spPr>
            <a:ln w="28575">
              <a:noFill/>
            </a:ln>
          </c:spPr>
          <c:xVal>
            <c:numRef>
              <c:f>Feuil1!$A$2:$A$34</c:f>
              <c:numCache>
                <c:formatCode>General</c:formatCode>
                <c:ptCount val="33"/>
                <c:pt idx="0">
                  <c:v>5363.6131343283578</c:v>
                </c:pt>
                <c:pt idx="1">
                  <c:v>1074.1599999999999</c:v>
                </c:pt>
                <c:pt idx="2">
                  <c:v>14066.836129032257</c:v>
                </c:pt>
                <c:pt idx="3">
                  <c:v>4185.5200000000004</c:v>
                </c:pt>
                <c:pt idx="4">
                  <c:v>3063.934953271028</c:v>
                </c:pt>
                <c:pt idx="5">
                  <c:v>3130.0410434782602</c:v>
                </c:pt>
                <c:pt idx="6">
                  <c:v>1499.6682926829267</c:v>
                </c:pt>
                <c:pt idx="7">
                  <c:v>11280.267428571429</c:v>
                </c:pt>
                <c:pt idx="8">
                  <c:v>3289.1519999999991</c:v>
                </c:pt>
                <c:pt idx="9">
                  <c:v>9643.6285714285714</c:v>
                </c:pt>
                <c:pt idx="10">
                  <c:v>5529.2884615384619</c:v>
                </c:pt>
                <c:pt idx="11">
                  <c:v>11289.418487394956</c:v>
                </c:pt>
                <c:pt idx="12">
                  <c:v>16297.599999999997</c:v>
                </c:pt>
                <c:pt idx="13">
                  <c:v>10509.371685393255</c:v>
                </c:pt>
                <c:pt idx="14">
                  <c:v>2894.2883720930231</c:v>
                </c:pt>
                <c:pt idx="15">
                  <c:v>697.2235294117645</c:v>
                </c:pt>
                <c:pt idx="16">
                  <c:v>622.27199999999982</c:v>
                </c:pt>
                <c:pt idx="17">
                  <c:v>828.89513513513532</c:v>
                </c:pt>
                <c:pt idx="18">
                  <c:v>4314.6407476635513</c:v>
                </c:pt>
                <c:pt idx="19">
                  <c:v>418.80020618556711</c:v>
                </c:pt>
                <c:pt idx="20">
                  <c:v>2701.842990654206</c:v>
                </c:pt>
                <c:pt idx="21">
                  <c:v>373.14370370370386</c:v>
                </c:pt>
                <c:pt idx="22">
                  <c:v>3480.9200594795539</c:v>
                </c:pt>
                <c:pt idx="23">
                  <c:v>3120.2466129032259</c:v>
                </c:pt>
                <c:pt idx="24">
                  <c:v>619.47540562248992</c:v>
                </c:pt>
                <c:pt idx="25">
                  <c:v>8882.2781395348811</c:v>
                </c:pt>
                <c:pt idx="26">
                  <c:v>364.19580000000002</c:v>
                </c:pt>
                <c:pt idx="27">
                  <c:v>2006.7742857142855</c:v>
                </c:pt>
                <c:pt idx="28">
                  <c:v>0</c:v>
                </c:pt>
                <c:pt idx="29">
                  <c:v>3306.3441509433965</c:v>
                </c:pt>
                <c:pt idx="30">
                  <c:v>1801.6147058823528</c:v>
                </c:pt>
                <c:pt idx="31">
                  <c:v>14294.337172774869</c:v>
                </c:pt>
                <c:pt idx="32">
                  <c:v>5985.3140157480311</c:v>
                </c:pt>
              </c:numCache>
            </c:numRef>
          </c:xVal>
          <c:yVal>
            <c:numRef>
              <c:f>Feuil1!$B$2:$B$34</c:f>
              <c:numCache>
                <c:formatCode>General</c:formatCode>
                <c:ptCount val="33"/>
                <c:pt idx="0">
                  <c:v>5290.6388059701485</c:v>
                </c:pt>
                <c:pt idx="1">
                  <c:v>1185.28</c:v>
                </c:pt>
                <c:pt idx="2">
                  <c:v>15287.662580645163</c:v>
                </c:pt>
                <c:pt idx="3">
                  <c:v>5296.72</c:v>
                </c:pt>
                <c:pt idx="4">
                  <c:v>4311.5252336448602</c:v>
                </c:pt>
                <c:pt idx="5">
                  <c:v>2966.2598260869563</c:v>
                </c:pt>
                <c:pt idx="6">
                  <c:v>1806.8292682926829</c:v>
                </c:pt>
                <c:pt idx="7">
                  <c:v>12953.417142857144</c:v>
                </c:pt>
                <c:pt idx="8">
                  <c:v>3521.5377391304346</c:v>
                </c:pt>
                <c:pt idx="9">
                  <c:v>8572.1142857142859</c:v>
                </c:pt>
                <c:pt idx="10">
                  <c:v>4792.05</c:v>
                </c:pt>
                <c:pt idx="11">
                  <c:v>8740.1949579831889</c:v>
                </c:pt>
                <c:pt idx="12">
                  <c:v>14075.199999999997</c:v>
                </c:pt>
                <c:pt idx="13">
                  <c:v>10018.279550561798</c:v>
                </c:pt>
                <c:pt idx="14">
                  <c:v>2811.0775813953492</c:v>
                </c:pt>
                <c:pt idx="15">
                  <c:v>517.47058823529403</c:v>
                </c:pt>
                <c:pt idx="16">
                  <c:v>1142.9485714285713</c:v>
                </c:pt>
                <c:pt idx="17">
                  <c:v>897.96972972972969</c:v>
                </c:pt>
                <c:pt idx="18">
                  <c:v>4590.8829906542069</c:v>
                </c:pt>
                <c:pt idx="19">
                  <c:v>356.17587628865977</c:v>
                </c:pt>
                <c:pt idx="20">
                  <c:v>1805.2672897196264</c:v>
                </c:pt>
                <c:pt idx="21">
                  <c:v>725.70962962962983</c:v>
                </c:pt>
                <c:pt idx="22">
                  <c:v>3285.9161635687728</c:v>
                </c:pt>
                <c:pt idx="23">
                  <c:v>5676.1933064516143</c:v>
                </c:pt>
                <c:pt idx="24">
                  <c:v>920.58531726907654</c:v>
                </c:pt>
                <c:pt idx="25">
                  <c:v>9902.9454883720955</c:v>
                </c:pt>
                <c:pt idx="26">
                  <c:v>424.43871428571424</c:v>
                </c:pt>
                <c:pt idx="27">
                  <c:v>0</c:v>
                </c:pt>
                <c:pt idx="28">
                  <c:v>0</c:v>
                </c:pt>
                <c:pt idx="29">
                  <c:v>4866.5667924528316</c:v>
                </c:pt>
                <c:pt idx="30">
                  <c:v>3054.165882352941</c:v>
                </c:pt>
                <c:pt idx="31">
                  <c:v>12847.256125654447</c:v>
                </c:pt>
                <c:pt idx="32">
                  <c:v>5695.9937007874005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8308736"/>
        <c:axId val="88327296"/>
      </c:scatterChart>
      <c:valAx>
        <c:axId val="883087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control fodder yield (kg/ha)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8327296"/>
        <c:crosses val="autoZero"/>
        <c:crossBetween val="midCat"/>
      </c:valAx>
      <c:valAx>
        <c:axId val="883272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fodder yield (kg/ha)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8308736"/>
        <c:crosses val="autoZero"/>
        <c:crossBetween val="midCat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3"/>
          <c:order val="0"/>
          <c:tx>
            <c:v>control=no inoculum no fert</c:v>
          </c:tx>
          <c:marker>
            <c:symbol val="none"/>
          </c:marker>
          <c:xVal>
            <c:numRef>
              <c:f>soja_pure!$AL$2:$AL$40</c:f>
              <c:numCache>
                <c:formatCode>0</c:formatCode>
                <c:ptCount val="39"/>
                <c:pt idx="0">
                  <c:v>388.91999999999996</c:v>
                </c:pt>
                <c:pt idx="1">
                  <c:v>111.11999999999999</c:v>
                </c:pt>
                <c:pt idx="2">
                  <c:v>1111.1999999999998</c:v>
                </c:pt>
                <c:pt idx="3">
                  <c:v>0</c:v>
                </c:pt>
                <c:pt idx="4">
                  <c:v>648.19999999999993</c:v>
                </c:pt>
                <c:pt idx="5">
                  <c:v>888.95999999999981</c:v>
                </c:pt>
                <c:pt idx="6">
                  <c:v>370.4</c:v>
                </c:pt>
                <c:pt idx="7">
                  <c:v>0</c:v>
                </c:pt>
                <c:pt idx="8">
                  <c:v>18.52</c:v>
                </c:pt>
                <c:pt idx="9">
                  <c:v>0</c:v>
                </c:pt>
                <c:pt idx="10">
                  <c:v>0</c:v>
                </c:pt>
                <c:pt idx="11">
                  <c:v>926</c:v>
                </c:pt>
                <c:pt idx="12">
                  <c:v>0</c:v>
                </c:pt>
                <c:pt idx="13">
                  <c:v>500.04</c:v>
                </c:pt>
                <c:pt idx="14">
                  <c:v>533.37599999999998</c:v>
                </c:pt>
                <c:pt idx="15">
                  <c:v>133.34399999999999</c:v>
                </c:pt>
                <c:pt idx="16">
                  <c:v>192.608</c:v>
                </c:pt>
                <c:pt idx="17">
                  <c:v>314.83999999999992</c:v>
                </c:pt>
                <c:pt idx="18">
                  <c:v>362.99199999999985</c:v>
                </c:pt>
                <c:pt idx="19">
                  <c:v>1203.8</c:v>
                </c:pt>
                <c:pt idx="20">
                  <c:v>1263.0639999999999</c:v>
                </c:pt>
                <c:pt idx="21">
                  <c:v>388.91999999999996</c:v>
                </c:pt>
                <c:pt idx="22">
                  <c:v>0</c:v>
                </c:pt>
                <c:pt idx="23">
                  <c:v>344.47199999999987</c:v>
                </c:pt>
                <c:pt idx="24">
                  <c:v>0</c:v>
                </c:pt>
                <c:pt idx="25">
                  <c:v>400.03199999999987</c:v>
                </c:pt>
                <c:pt idx="26">
                  <c:v>0</c:v>
                </c:pt>
                <c:pt idx="27">
                  <c:v>96.304000000000002</c:v>
                </c:pt>
                <c:pt idx="28">
                  <c:v>0</c:v>
                </c:pt>
                <c:pt idx="29">
                  <c:v>0</c:v>
                </c:pt>
                <c:pt idx="30">
                  <c:v>107.416</c:v>
                </c:pt>
                <c:pt idx="31">
                  <c:v>477.81599999999992</c:v>
                </c:pt>
                <c:pt idx="32">
                  <c:v>0</c:v>
                </c:pt>
                <c:pt idx="33">
                  <c:v>125.93600000000002</c:v>
                </c:pt>
                <c:pt idx="34">
                  <c:v>55.56</c:v>
                </c:pt>
                <c:pt idx="35">
                  <c:v>240.76</c:v>
                </c:pt>
                <c:pt idx="36">
                  <c:v>359.2879999999999</c:v>
                </c:pt>
                <c:pt idx="37">
                  <c:v>0</c:v>
                </c:pt>
                <c:pt idx="38">
                  <c:v>444.4799999999999</c:v>
                </c:pt>
              </c:numCache>
            </c:numRef>
          </c:xVal>
          <c:yVal>
            <c:numRef>
              <c:f>soja_pure!$AL$2:$AL$40</c:f>
              <c:numCache>
                <c:formatCode>0</c:formatCode>
                <c:ptCount val="39"/>
                <c:pt idx="0">
                  <c:v>388.91999999999996</c:v>
                </c:pt>
                <c:pt idx="1">
                  <c:v>111.11999999999999</c:v>
                </c:pt>
                <c:pt idx="2">
                  <c:v>1111.1999999999998</c:v>
                </c:pt>
                <c:pt idx="3">
                  <c:v>0</c:v>
                </c:pt>
                <c:pt idx="4">
                  <c:v>648.19999999999993</c:v>
                </c:pt>
                <c:pt idx="5">
                  <c:v>888.95999999999981</c:v>
                </c:pt>
                <c:pt idx="6">
                  <c:v>370.4</c:v>
                </c:pt>
                <c:pt idx="7">
                  <c:v>0</c:v>
                </c:pt>
                <c:pt idx="8">
                  <c:v>18.52</c:v>
                </c:pt>
                <c:pt idx="9">
                  <c:v>0</c:v>
                </c:pt>
                <c:pt idx="10">
                  <c:v>0</c:v>
                </c:pt>
                <c:pt idx="11">
                  <c:v>926</c:v>
                </c:pt>
                <c:pt idx="12">
                  <c:v>0</c:v>
                </c:pt>
                <c:pt idx="13">
                  <c:v>500.04</c:v>
                </c:pt>
                <c:pt idx="14">
                  <c:v>533.37599999999998</c:v>
                </c:pt>
                <c:pt idx="15">
                  <c:v>133.34399999999999</c:v>
                </c:pt>
                <c:pt idx="16">
                  <c:v>192.608</c:v>
                </c:pt>
                <c:pt idx="17">
                  <c:v>314.83999999999992</c:v>
                </c:pt>
                <c:pt idx="18">
                  <c:v>362.99199999999985</c:v>
                </c:pt>
                <c:pt idx="19">
                  <c:v>1203.8</c:v>
                </c:pt>
                <c:pt idx="20">
                  <c:v>1263.0639999999999</c:v>
                </c:pt>
                <c:pt idx="21">
                  <c:v>388.91999999999996</c:v>
                </c:pt>
                <c:pt idx="22">
                  <c:v>0</c:v>
                </c:pt>
                <c:pt idx="23">
                  <c:v>344.47199999999987</c:v>
                </c:pt>
                <c:pt idx="24">
                  <c:v>0</c:v>
                </c:pt>
                <c:pt idx="25">
                  <c:v>400.03199999999987</c:v>
                </c:pt>
                <c:pt idx="26">
                  <c:v>0</c:v>
                </c:pt>
                <c:pt idx="27">
                  <c:v>96.304000000000002</c:v>
                </c:pt>
                <c:pt idx="28">
                  <c:v>0</c:v>
                </c:pt>
                <c:pt idx="29">
                  <c:v>0</c:v>
                </c:pt>
                <c:pt idx="30">
                  <c:v>107.416</c:v>
                </c:pt>
                <c:pt idx="31">
                  <c:v>477.81599999999992</c:v>
                </c:pt>
                <c:pt idx="32">
                  <c:v>0</c:v>
                </c:pt>
                <c:pt idx="33">
                  <c:v>125.93600000000002</c:v>
                </c:pt>
                <c:pt idx="34">
                  <c:v>55.56</c:v>
                </c:pt>
                <c:pt idx="35">
                  <c:v>240.76</c:v>
                </c:pt>
                <c:pt idx="36">
                  <c:v>359.2879999999999</c:v>
                </c:pt>
                <c:pt idx="37">
                  <c:v>0</c:v>
                </c:pt>
                <c:pt idx="38">
                  <c:v>444.4799999999999</c:v>
                </c:pt>
              </c:numCache>
            </c:numRef>
          </c:yVal>
          <c:smooth val="0"/>
        </c:ser>
        <c:ser>
          <c:idx val="0"/>
          <c:order val="1"/>
          <c:tx>
            <c:strRef>
              <c:f>soja_pure!$AM$1</c:f>
              <c:strCache>
                <c:ptCount val="1"/>
                <c:pt idx="0">
                  <c:v>no inoculum+fert</c:v>
                </c:pt>
              </c:strCache>
            </c:strRef>
          </c:tx>
          <c:spPr>
            <a:ln w="28575">
              <a:noFill/>
            </a:ln>
          </c:spPr>
          <c:xVal>
            <c:numRef>
              <c:f>soja_pure!$AL$2:$AL$40</c:f>
              <c:numCache>
                <c:formatCode>0</c:formatCode>
                <c:ptCount val="39"/>
                <c:pt idx="0">
                  <c:v>388.91999999999996</c:v>
                </c:pt>
                <c:pt idx="1">
                  <c:v>111.11999999999999</c:v>
                </c:pt>
                <c:pt idx="2">
                  <c:v>1111.1999999999998</c:v>
                </c:pt>
                <c:pt idx="3">
                  <c:v>0</c:v>
                </c:pt>
                <c:pt idx="4">
                  <c:v>648.19999999999993</c:v>
                </c:pt>
                <c:pt idx="5">
                  <c:v>888.95999999999981</c:v>
                </c:pt>
                <c:pt idx="6">
                  <c:v>370.4</c:v>
                </c:pt>
                <c:pt idx="7">
                  <c:v>0</c:v>
                </c:pt>
                <c:pt idx="8">
                  <c:v>18.52</c:v>
                </c:pt>
                <c:pt idx="9">
                  <c:v>0</c:v>
                </c:pt>
                <c:pt idx="10">
                  <c:v>0</c:v>
                </c:pt>
                <c:pt idx="11">
                  <c:v>926</c:v>
                </c:pt>
                <c:pt idx="12">
                  <c:v>0</c:v>
                </c:pt>
                <c:pt idx="13">
                  <c:v>500.04</c:v>
                </c:pt>
                <c:pt idx="14">
                  <c:v>533.37599999999998</c:v>
                </c:pt>
                <c:pt idx="15">
                  <c:v>133.34399999999999</c:v>
                </c:pt>
                <c:pt idx="16">
                  <c:v>192.608</c:v>
                </c:pt>
                <c:pt idx="17">
                  <c:v>314.83999999999992</c:v>
                </c:pt>
                <c:pt idx="18">
                  <c:v>362.99199999999985</c:v>
                </c:pt>
                <c:pt idx="19">
                  <c:v>1203.8</c:v>
                </c:pt>
                <c:pt idx="20">
                  <c:v>1263.0639999999999</c:v>
                </c:pt>
                <c:pt idx="21">
                  <c:v>388.91999999999996</c:v>
                </c:pt>
                <c:pt idx="22">
                  <c:v>0</c:v>
                </c:pt>
                <c:pt idx="23">
                  <c:v>344.47199999999987</c:v>
                </c:pt>
                <c:pt idx="24">
                  <c:v>0</c:v>
                </c:pt>
                <c:pt idx="25">
                  <c:v>400.03199999999987</c:v>
                </c:pt>
                <c:pt idx="26">
                  <c:v>0</c:v>
                </c:pt>
                <c:pt idx="27">
                  <c:v>96.304000000000002</c:v>
                </c:pt>
                <c:pt idx="28">
                  <c:v>0</c:v>
                </c:pt>
                <c:pt idx="29">
                  <c:v>0</c:v>
                </c:pt>
                <c:pt idx="30">
                  <c:v>107.416</c:v>
                </c:pt>
                <c:pt idx="31">
                  <c:v>477.81599999999992</c:v>
                </c:pt>
                <c:pt idx="32">
                  <c:v>0</c:v>
                </c:pt>
                <c:pt idx="33">
                  <c:v>125.93600000000002</c:v>
                </c:pt>
                <c:pt idx="34">
                  <c:v>55.56</c:v>
                </c:pt>
                <c:pt idx="35">
                  <c:v>240.76</c:v>
                </c:pt>
                <c:pt idx="36">
                  <c:v>359.2879999999999</c:v>
                </c:pt>
                <c:pt idx="37">
                  <c:v>0</c:v>
                </c:pt>
                <c:pt idx="38">
                  <c:v>444.4799999999999</c:v>
                </c:pt>
              </c:numCache>
            </c:numRef>
          </c:xVal>
          <c:yVal>
            <c:numRef>
              <c:f>soja_pure!$AM$2:$AM$40</c:f>
              <c:numCache>
                <c:formatCode>0</c:formatCode>
                <c:ptCount val="39"/>
                <c:pt idx="0">
                  <c:v>740.8</c:v>
                </c:pt>
                <c:pt idx="1">
                  <c:v>185.2</c:v>
                </c:pt>
                <c:pt idx="2">
                  <c:v>1852</c:v>
                </c:pt>
                <c:pt idx="3">
                  <c:v>166.68</c:v>
                </c:pt>
                <c:pt idx="4">
                  <c:v>1426.04</c:v>
                </c:pt>
                <c:pt idx="5">
                  <c:v>1351.96</c:v>
                </c:pt>
                <c:pt idx="6">
                  <c:v>351.87999999999994</c:v>
                </c:pt>
                <c:pt idx="7">
                  <c:v>0</c:v>
                </c:pt>
                <c:pt idx="8">
                  <c:v>55.56</c:v>
                </c:pt>
                <c:pt idx="9">
                  <c:v>0</c:v>
                </c:pt>
                <c:pt idx="10">
                  <c:v>0</c:v>
                </c:pt>
                <c:pt idx="11">
                  <c:v>926</c:v>
                </c:pt>
                <c:pt idx="12">
                  <c:v>0</c:v>
                </c:pt>
                <c:pt idx="13">
                  <c:v>1066.752</c:v>
                </c:pt>
                <c:pt idx="14">
                  <c:v>400.03199999999987</c:v>
                </c:pt>
                <c:pt idx="15">
                  <c:v>340.76799999999992</c:v>
                </c:pt>
                <c:pt idx="16">
                  <c:v>229.648</c:v>
                </c:pt>
                <c:pt idx="17">
                  <c:v>425.95999999999987</c:v>
                </c:pt>
                <c:pt idx="18">
                  <c:v>155.56800000000001</c:v>
                </c:pt>
                <c:pt idx="19">
                  <c:v>1292.6959999999999</c:v>
                </c:pt>
                <c:pt idx="20">
                  <c:v>1926.08</c:v>
                </c:pt>
                <c:pt idx="21">
                  <c:v>444.4799999999999</c:v>
                </c:pt>
                <c:pt idx="22">
                  <c:v>0</c:v>
                </c:pt>
                <c:pt idx="23">
                  <c:v>466.70399999999989</c:v>
                </c:pt>
                <c:pt idx="24">
                  <c:v>0</c:v>
                </c:pt>
                <c:pt idx="25">
                  <c:v>711.16799999999978</c:v>
                </c:pt>
                <c:pt idx="26">
                  <c:v>0</c:v>
                </c:pt>
                <c:pt idx="27">
                  <c:v>488.92799999999994</c:v>
                </c:pt>
                <c:pt idx="28">
                  <c:v>0</c:v>
                </c:pt>
                <c:pt idx="29">
                  <c:v>0</c:v>
                </c:pt>
                <c:pt idx="30">
                  <c:v>388.91999999999996</c:v>
                </c:pt>
                <c:pt idx="31">
                  <c:v>640.79199999999992</c:v>
                </c:pt>
                <c:pt idx="32">
                  <c:v>277.7999999999999</c:v>
                </c:pt>
                <c:pt idx="33">
                  <c:v>162.976</c:v>
                </c:pt>
                <c:pt idx="34">
                  <c:v>196.31200000000001</c:v>
                </c:pt>
                <c:pt idx="35">
                  <c:v>111.11999999999999</c:v>
                </c:pt>
                <c:pt idx="36">
                  <c:v>444.4799999999999</c:v>
                </c:pt>
                <c:pt idx="37">
                  <c:v>0</c:v>
                </c:pt>
                <c:pt idx="38">
                  <c:v>833.4</c:v>
                </c:pt>
              </c:numCache>
            </c:numRef>
          </c:yVal>
          <c:smooth val="0"/>
        </c:ser>
        <c:ser>
          <c:idx val="1"/>
          <c:order val="2"/>
          <c:tx>
            <c:strRef>
              <c:f>soja_pure!$AN$1</c:f>
              <c:strCache>
                <c:ptCount val="1"/>
                <c:pt idx="0">
                  <c:v>inoculum no fert</c:v>
                </c:pt>
              </c:strCache>
            </c:strRef>
          </c:tx>
          <c:spPr>
            <a:ln w="28575">
              <a:noFill/>
            </a:ln>
          </c:spPr>
          <c:trendline>
            <c:trendlineType val="linear"/>
            <c:dispRSqr val="0"/>
            <c:dispEq val="0"/>
          </c:trendline>
          <c:xVal>
            <c:numRef>
              <c:f>soja_pure!$AL$2:$AL$40</c:f>
              <c:numCache>
                <c:formatCode>0</c:formatCode>
                <c:ptCount val="39"/>
                <c:pt idx="0">
                  <c:v>388.91999999999996</c:v>
                </c:pt>
                <c:pt idx="1">
                  <c:v>111.11999999999999</c:v>
                </c:pt>
                <c:pt idx="2">
                  <c:v>1111.1999999999998</c:v>
                </c:pt>
                <c:pt idx="3">
                  <c:v>0</c:v>
                </c:pt>
                <c:pt idx="4">
                  <c:v>648.19999999999993</c:v>
                </c:pt>
                <c:pt idx="5">
                  <c:v>888.95999999999981</c:v>
                </c:pt>
                <c:pt idx="6">
                  <c:v>370.4</c:v>
                </c:pt>
                <c:pt idx="7">
                  <c:v>0</c:v>
                </c:pt>
                <c:pt idx="8">
                  <c:v>18.52</c:v>
                </c:pt>
                <c:pt idx="9">
                  <c:v>0</c:v>
                </c:pt>
                <c:pt idx="10">
                  <c:v>0</c:v>
                </c:pt>
                <c:pt idx="11">
                  <c:v>926</c:v>
                </c:pt>
                <c:pt idx="12">
                  <c:v>0</c:v>
                </c:pt>
                <c:pt idx="13">
                  <c:v>500.04</c:v>
                </c:pt>
                <c:pt idx="14">
                  <c:v>533.37599999999998</c:v>
                </c:pt>
                <c:pt idx="15">
                  <c:v>133.34399999999999</c:v>
                </c:pt>
                <c:pt idx="16">
                  <c:v>192.608</c:v>
                </c:pt>
                <c:pt idx="17">
                  <c:v>314.83999999999992</c:v>
                </c:pt>
                <c:pt idx="18">
                  <c:v>362.99199999999985</c:v>
                </c:pt>
                <c:pt idx="19">
                  <c:v>1203.8</c:v>
                </c:pt>
                <c:pt idx="20">
                  <c:v>1263.0639999999999</c:v>
                </c:pt>
                <c:pt idx="21">
                  <c:v>388.91999999999996</c:v>
                </c:pt>
                <c:pt idx="22">
                  <c:v>0</c:v>
                </c:pt>
                <c:pt idx="23">
                  <c:v>344.47199999999987</c:v>
                </c:pt>
                <c:pt idx="24">
                  <c:v>0</c:v>
                </c:pt>
                <c:pt idx="25">
                  <c:v>400.03199999999987</c:v>
                </c:pt>
                <c:pt idx="26">
                  <c:v>0</c:v>
                </c:pt>
                <c:pt idx="27">
                  <c:v>96.304000000000002</c:v>
                </c:pt>
                <c:pt idx="28">
                  <c:v>0</c:v>
                </c:pt>
                <c:pt idx="29">
                  <c:v>0</c:v>
                </c:pt>
                <c:pt idx="30">
                  <c:v>107.416</c:v>
                </c:pt>
                <c:pt idx="31">
                  <c:v>477.81599999999992</c:v>
                </c:pt>
                <c:pt idx="32">
                  <c:v>0</c:v>
                </c:pt>
                <c:pt idx="33">
                  <c:v>125.93600000000002</c:v>
                </c:pt>
                <c:pt idx="34">
                  <c:v>55.56</c:v>
                </c:pt>
                <c:pt idx="35">
                  <c:v>240.76</c:v>
                </c:pt>
                <c:pt idx="36">
                  <c:v>359.2879999999999</c:v>
                </c:pt>
                <c:pt idx="37">
                  <c:v>0</c:v>
                </c:pt>
                <c:pt idx="38">
                  <c:v>444.4799999999999</c:v>
                </c:pt>
              </c:numCache>
            </c:numRef>
          </c:xVal>
          <c:yVal>
            <c:numRef>
              <c:f>soja_pure!$AN$2:$AN$40</c:f>
              <c:numCache>
                <c:formatCode>0</c:formatCode>
                <c:ptCount val="39"/>
                <c:pt idx="0">
                  <c:v>740.8</c:v>
                </c:pt>
                <c:pt idx="1">
                  <c:v>166.68</c:v>
                </c:pt>
                <c:pt idx="2">
                  <c:v>888.95999999999981</c:v>
                </c:pt>
                <c:pt idx="3">
                  <c:v>0</c:v>
                </c:pt>
                <c:pt idx="4">
                  <c:v>944.51999999999987</c:v>
                </c:pt>
                <c:pt idx="5">
                  <c:v>981.56</c:v>
                </c:pt>
                <c:pt idx="6">
                  <c:v>185.2</c:v>
                </c:pt>
                <c:pt idx="7">
                  <c:v>0</c:v>
                </c:pt>
                <c:pt idx="8">
                  <c:v>37.04</c:v>
                </c:pt>
                <c:pt idx="9">
                  <c:v>0</c:v>
                </c:pt>
                <c:pt idx="10">
                  <c:v>0</c:v>
                </c:pt>
                <c:pt idx="11">
                  <c:v>1044.528</c:v>
                </c:pt>
                <c:pt idx="12">
                  <c:v>0</c:v>
                </c:pt>
                <c:pt idx="13">
                  <c:v>740.8</c:v>
                </c:pt>
                <c:pt idx="14">
                  <c:v>548.19200000000001</c:v>
                </c:pt>
                <c:pt idx="15">
                  <c:v>88.895999999999987</c:v>
                </c:pt>
                <c:pt idx="16">
                  <c:v>500.04</c:v>
                </c:pt>
                <c:pt idx="17">
                  <c:v>262.98399999999987</c:v>
                </c:pt>
                <c:pt idx="18">
                  <c:v>688.94399999999996</c:v>
                </c:pt>
                <c:pt idx="19">
                  <c:v>1151.944</c:v>
                </c:pt>
                <c:pt idx="20">
                  <c:v>1196.3919999999998</c:v>
                </c:pt>
                <c:pt idx="21">
                  <c:v>207.42400000000001</c:v>
                </c:pt>
                <c:pt idx="22">
                  <c:v>0</c:v>
                </c:pt>
                <c:pt idx="23">
                  <c:v>344.47199999999987</c:v>
                </c:pt>
                <c:pt idx="24">
                  <c:v>0</c:v>
                </c:pt>
                <c:pt idx="25">
                  <c:v>548.19200000000001</c:v>
                </c:pt>
                <c:pt idx="26">
                  <c:v>0</c:v>
                </c:pt>
                <c:pt idx="27">
                  <c:v>96.304000000000002</c:v>
                </c:pt>
                <c:pt idx="28">
                  <c:v>0</c:v>
                </c:pt>
                <c:pt idx="29">
                  <c:v>0</c:v>
                </c:pt>
                <c:pt idx="30">
                  <c:v>100.008</c:v>
                </c:pt>
                <c:pt idx="31">
                  <c:v>314.83999999999992</c:v>
                </c:pt>
                <c:pt idx="32">
                  <c:v>0</c:v>
                </c:pt>
                <c:pt idx="33">
                  <c:v>118.52799999999999</c:v>
                </c:pt>
                <c:pt idx="34">
                  <c:v>300.024</c:v>
                </c:pt>
                <c:pt idx="35">
                  <c:v>222.23999999999998</c:v>
                </c:pt>
                <c:pt idx="36">
                  <c:v>296.32</c:v>
                </c:pt>
                <c:pt idx="37">
                  <c:v>0</c:v>
                </c:pt>
                <c:pt idx="38">
                  <c:v>333.36</c:v>
                </c:pt>
              </c:numCache>
            </c:numRef>
          </c:yVal>
          <c:smooth val="0"/>
        </c:ser>
        <c:ser>
          <c:idx val="2"/>
          <c:order val="3"/>
          <c:tx>
            <c:strRef>
              <c:f>soja_pure!$AO$1</c:f>
              <c:strCache>
                <c:ptCount val="1"/>
                <c:pt idx="0">
                  <c:v>inoculum+fert</c:v>
                </c:pt>
              </c:strCache>
            </c:strRef>
          </c:tx>
          <c:spPr>
            <a:ln w="28575">
              <a:noFill/>
            </a:ln>
          </c:spPr>
          <c:xVal>
            <c:numRef>
              <c:f>soja_pure!$AL$2:$AL$40</c:f>
              <c:numCache>
                <c:formatCode>0</c:formatCode>
                <c:ptCount val="39"/>
                <c:pt idx="0">
                  <c:v>388.91999999999996</c:v>
                </c:pt>
                <c:pt idx="1">
                  <c:v>111.11999999999999</c:v>
                </c:pt>
                <c:pt idx="2">
                  <c:v>1111.1999999999998</c:v>
                </c:pt>
                <c:pt idx="3">
                  <c:v>0</c:v>
                </c:pt>
                <c:pt idx="4">
                  <c:v>648.19999999999993</c:v>
                </c:pt>
                <c:pt idx="5">
                  <c:v>888.95999999999981</c:v>
                </c:pt>
                <c:pt idx="6">
                  <c:v>370.4</c:v>
                </c:pt>
                <c:pt idx="7">
                  <c:v>0</c:v>
                </c:pt>
                <c:pt idx="8">
                  <c:v>18.52</c:v>
                </c:pt>
                <c:pt idx="9">
                  <c:v>0</c:v>
                </c:pt>
                <c:pt idx="10">
                  <c:v>0</c:v>
                </c:pt>
                <c:pt idx="11">
                  <c:v>926</c:v>
                </c:pt>
                <c:pt idx="12">
                  <c:v>0</c:v>
                </c:pt>
                <c:pt idx="13">
                  <c:v>500.04</c:v>
                </c:pt>
                <c:pt idx="14">
                  <c:v>533.37599999999998</c:v>
                </c:pt>
                <c:pt idx="15">
                  <c:v>133.34399999999999</c:v>
                </c:pt>
                <c:pt idx="16">
                  <c:v>192.608</c:v>
                </c:pt>
                <c:pt idx="17">
                  <c:v>314.83999999999992</c:v>
                </c:pt>
                <c:pt idx="18">
                  <c:v>362.99199999999985</c:v>
                </c:pt>
                <c:pt idx="19">
                  <c:v>1203.8</c:v>
                </c:pt>
                <c:pt idx="20">
                  <c:v>1263.0639999999999</c:v>
                </c:pt>
                <c:pt idx="21">
                  <c:v>388.91999999999996</c:v>
                </c:pt>
                <c:pt idx="22">
                  <c:v>0</c:v>
                </c:pt>
                <c:pt idx="23">
                  <c:v>344.47199999999987</c:v>
                </c:pt>
                <c:pt idx="24">
                  <c:v>0</c:v>
                </c:pt>
                <c:pt idx="25">
                  <c:v>400.03199999999987</c:v>
                </c:pt>
                <c:pt idx="26">
                  <c:v>0</c:v>
                </c:pt>
                <c:pt idx="27">
                  <c:v>96.304000000000002</c:v>
                </c:pt>
                <c:pt idx="28">
                  <c:v>0</c:v>
                </c:pt>
                <c:pt idx="29">
                  <c:v>0</c:v>
                </c:pt>
                <c:pt idx="30">
                  <c:v>107.416</c:v>
                </c:pt>
                <c:pt idx="31">
                  <c:v>477.81599999999992</c:v>
                </c:pt>
                <c:pt idx="32">
                  <c:v>0</c:v>
                </c:pt>
                <c:pt idx="33">
                  <c:v>125.93600000000002</c:v>
                </c:pt>
                <c:pt idx="34">
                  <c:v>55.56</c:v>
                </c:pt>
                <c:pt idx="35">
                  <c:v>240.76</c:v>
                </c:pt>
                <c:pt idx="36">
                  <c:v>359.2879999999999</c:v>
                </c:pt>
                <c:pt idx="37">
                  <c:v>0</c:v>
                </c:pt>
                <c:pt idx="38">
                  <c:v>444.4799999999999</c:v>
                </c:pt>
              </c:numCache>
            </c:numRef>
          </c:xVal>
          <c:yVal>
            <c:numRef>
              <c:f>soja_pure!$AO$2:$AO$40</c:f>
              <c:numCache>
                <c:formatCode>0</c:formatCode>
                <c:ptCount val="39"/>
                <c:pt idx="0">
                  <c:v>1129.72</c:v>
                </c:pt>
                <c:pt idx="1">
                  <c:v>222.23999999999998</c:v>
                </c:pt>
                <c:pt idx="2">
                  <c:v>666.72</c:v>
                </c:pt>
                <c:pt idx="3">
                  <c:v>74.08</c:v>
                </c:pt>
                <c:pt idx="4">
                  <c:v>926</c:v>
                </c:pt>
                <c:pt idx="5">
                  <c:v>1148.24</c:v>
                </c:pt>
                <c:pt idx="6">
                  <c:v>444.4799999999999</c:v>
                </c:pt>
                <c:pt idx="7">
                  <c:v>0</c:v>
                </c:pt>
                <c:pt idx="8">
                  <c:v>74.08</c:v>
                </c:pt>
                <c:pt idx="9">
                  <c:v>0</c:v>
                </c:pt>
                <c:pt idx="10">
                  <c:v>0</c:v>
                </c:pt>
                <c:pt idx="11">
                  <c:v>2007.568</c:v>
                </c:pt>
                <c:pt idx="12">
                  <c:v>0</c:v>
                </c:pt>
                <c:pt idx="13">
                  <c:v>1048.232</c:v>
                </c:pt>
                <c:pt idx="14">
                  <c:v>822.28800000000012</c:v>
                </c:pt>
                <c:pt idx="15">
                  <c:v>440.7759999999999</c:v>
                </c:pt>
                <c:pt idx="16">
                  <c:v>418.55199999999985</c:v>
                </c:pt>
                <c:pt idx="17">
                  <c:v>270.392</c:v>
                </c:pt>
                <c:pt idx="18">
                  <c:v>625.97599999999989</c:v>
                </c:pt>
                <c:pt idx="19">
                  <c:v>944.51999999999987</c:v>
                </c:pt>
                <c:pt idx="20">
                  <c:v>1681.616</c:v>
                </c:pt>
                <c:pt idx="21">
                  <c:v>429.66399999999993</c:v>
                </c:pt>
                <c:pt idx="22">
                  <c:v>0</c:v>
                </c:pt>
                <c:pt idx="23">
                  <c:v>540.78400000000011</c:v>
                </c:pt>
                <c:pt idx="24">
                  <c:v>0</c:v>
                </c:pt>
                <c:pt idx="25">
                  <c:v>963.04</c:v>
                </c:pt>
                <c:pt idx="26">
                  <c:v>0</c:v>
                </c:pt>
                <c:pt idx="27">
                  <c:v>496.33599999999996</c:v>
                </c:pt>
                <c:pt idx="28">
                  <c:v>0</c:v>
                </c:pt>
                <c:pt idx="29">
                  <c:v>0</c:v>
                </c:pt>
                <c:pt idx="30">
                  <c:v>407.44</c:v>
                </c:pt>
                <c:pt idx="31">
                  <c:v>944.51999999999987</c:v>
                </c:pt>
                <c:pt idx="32">
                  <c:v>207.42400000000001</c:v>
                </c:pt>
                <c:pt idx="33">
                  <c:v>233.35200000000003</c:v>
                </c:pt>
                <c:pt idx="34">
                  <c:v>281.50399999999991</c:v>
                </c:pt>
                <c:pt idx="35">
                  <c:v>166.68</c:v>
                </c:pt>
                <c:pt idx="36">
                  <c:v>351.87999999999994</c:v>
                </c:pt>
                <c:pt idx="37">
                  <c:v>0</c:v>
                </c:pt>
                <c:pt idx="38">
                  <c:v>370.4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9653376"/>
        <c:axId val="109659648"/>
      </c:scatterChart>
      <c:valAx>
        <c:axId val="1096533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control- grain yield (kg/ha) 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09659648"/>
        <c:crosses val="autoZero"/>
        <c:crossBetween val="midCat"/>
      </c:valAx>
      <c:valAx>
        <c:axId val="10965964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grain yield (kg/ha)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09653376"/>
        <c:crosses val="autoZero"/>
        <c:crossBetween val="midCat"/>
      </c:valAx>
    </c:plotArea>
    <c:legend>
      <c:legendPos val="b"/>
      <c:legendEntry>
        <c:idx val="4"/>
        <c:delete val="1"/>
      </c:legendEntry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2/3/2014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2/3/2014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73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73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555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Bougouni</a:t>
            </a:r>
            <a:r>
              <a:rPr lang="en-US" dirty="0" smtClean="0"/>
              <a:t>, arboriculture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noticable</a:t>
            </a:r>
            <a:r>
              <a:rPr lang="en-US" baseline="0" dirty="0" smtClean="0"/>
              <a:t>, more livestock income in </a:t>
            </a:r>
            <a:r>
              <a:rPr lang="en-US" baseline="0" dirty="0" err="1" smtClean="0"/>
              <a:t>Bougouni</a:t>
            </a:r>
            <a:r>
              <a:rPr lang="en-US" baseline="0" dirty="0" smtClean="0"/>
              <a:t>, more agriculture income in </a:t>
            </a:r>
            <a:r>
              <a:rPr lang="en-US" baseline="0" dirty="0" err="1" smtClean="0"/>
              <a:t>Koutiala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257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DD3006-EF36-44A2-B126-81879B83253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440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Biology of </a:t>
            </a:r>
            <a:r>
              <a:rPr lang="en-US" dirty="0" err="1" smtClean="0"/>
              <a:t>Striga</a:t>
            </a:r>
            <a:r>
              <a:rPr lang="en-US" dirty="0" smtClean="0"/>
              <a:t>, 2. Integrated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Striga</a:t>
            </a:r>
            <a:r>
              <a:rPr lang="en-US" baseline="0" dirty="0" smtClean="0"/>
              <a:t> and soil fertility management concept, 3. composting technology using a pit, 4. cowpea seed storage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5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5935204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3335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Use pictures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20574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pic>
        <p:nvPicPr>
          <p:cNvPr id="17" name="Picture 16" descr="AR_Global_partner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33550" y="5534025"/>
            <a:ext cx="56769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77200" cy="6096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1042"/>
            <a:ext cx="80772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343400" y="6353354"/>
            <a:ext cx="2133600" cy="365125"/>
          </a:xfrm>
          <a:prstGeom prst="rect">
            <a:avLst/>
          </a:prstGeom>
        </p:spPr>
        <p:txBody>
          <a:bodyPr/>
          <a:lstStyle/>
          <a:p>
            <a:fld id="{3A24528B-3649-4EE9-B1B7-102DE86D4B0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03.02.2014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76400" cy="365125"/>
          </a:xfrm>
          <a:prstGeom prst="rect">
            <a:avLst/>
          </a:prstGeom>
        </p:spPr>
        <p:txBody>
          <a:bodyPr/>
          <a:lstStyle/>
          <a:p>
            <a:fld id="{55711462-3724-49AC-9426-293335B7A8D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506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BDE6B9-BE5C-41E3-9B78-7FF89467F1F8}" type="datetimeFigureOut">
              <a:rPr lang="en-US" smtClean="0"/>
              <a:pPr/>
              <a:t>2/3/2014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DFBF04-E217-46AE-9148-D00F87C8519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1496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507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002"/>
            <a:ext cx="9144000" cy="13494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5" r:id="rId3"/>
    <p:sldLayoutId id="2147483667" r:id="rId4"/>
    <p:sldLayoutId id="2147483668" r:id="rId5"/>
    <p:sldLayoutId id="2147483666" r:id="rId6"/>
    <p:sldLayoutId id="2147483673" r:id="rId7"/>
    <p:sldLayoutId id="2147483674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42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333500" y="1295400"/>
            <a:ext cx="6819900" cy="1752600"/>
          </a:xfrm>
        </p:spPr>
        <p:txBody>
          <a:bodyPr/>
          <a:lstStyle/>
          <a:p>
            <a:r>
              <a:rPr lang="en-US" sz="4000" dirty="0">
                <a:solidFill>
                  <a:srgbClr val="046409"/>
                </a:solidFill>
                <a:latin typeface="Cambria" pitchFamily="18" charset="0"/>
              </a:rPr>
              <a:t>Africa RISING Mali team </a:t>
            </a:r>
            <a:br>
              <a:rPr lang="en-US" sz="4000" dirty="0">
                <a:solidFill>
                  <a:srgbClr val="046409"/>
                </a:solidFill>
                <a:latin typeface="Cambria" pitchFamily="18" charset="0"/>
              </a:rPr>
            </a:br>
            <a:r>
              <a:rPr lang="en-US" sz="4000" dirty="0">
                <a:solidFill>
                  <a:srgbClr val="046409"/>
                </a:solidFill>
                <a:latin typeface="Cambria" pitchFamily="18" charset="0"/>
              </a:rPr>
              <a:t>Achievements until 2013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2400" y="4648200"/>
            <a:ext cx="8762999" cy="1447800"/>
          </a:xfrm>
        </p:spPr>
        <p:txBody>
          <a:bodyPr/>
          <a:lstStyle/>
          <a:p>
            <a:r>
              <a:rPr lang="fr-FR" sz="2400" dirty="0"/>
              <a:t>Tom van Mourik &amp; AR Mali </a:t>
            </a:r>
            <a:r>
              <a:rPr lang="fr-FR" sz="2400" dirty="0" smtClean="0"/>
              <a:t>team</a:t>
            </a:r>
          </a:p>
          <a:p>
            <a:r>
              <a:rPr lang="fr-FR" sz="2400" dirty="0"/>
              <a:t>Africa RISING </a:t>
            </a:r>
            <a:r>
              <a:rPr lang="fr-FR" sz="2400" dirty="0" err="1"/>
              <a:t>review</a:t>
            </a:r>
            <a:r>
              <a:rPr lang="fr-FR" sz="2400" dirty="0"/>
              <a:t> &amp; planning meeting</a:t>
            </a:r>
          </a:p>
          <a:p>
            <a:r>
              <a:rPr lang="fr-FR" sz="2400" dirty="0"/>
              <a:t>Azalai Grand </a:t>
            </a:r>
            <a:r>
              <a:rPr lang="fr-FR" sz="2400" dirty="0" err="1"/>
              <a:t>Hotel</a:t>
            </a:r>
            <a:r>
              <a:rPr lang="fr-FR" sz="2400" dirty="0"/>
              <a:t> , </a:t>
            </a:r>
            <a:r>
              <a:rPr lang="fr-FR" sz="2400" dirty="0" smtClean="0"/>
              <a:t>3-4 </a:t>
            </a:r>
            <a:r>
              <a:rPr lang="fr-FR" sz="2400" dirty="0" err="1"/>
              <a:t>February</a:t>
            </a:r>
            <a:r>
              <a:rPr lang="fr-FR" sz="2400" dirty="0"/>
              <a:t>, 2014</a:t>
            </a:r>
          </a:p>
          <a:p>
            <a:endParaRPr lang="fr-FR" sz="2400" dirty="0"/>
          </a:p>
        </p:txBody>
      </p:sp>
      <p:pic>
        <p:nvPicPr>
          <p:cNvPr id="1026" name="Picture 2" descr="IMG_436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2590800" cy="194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Oseille-AVRDC-Locale-SirakeleOct20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2514600"/>
            <a:ext cx="2582852" cy="194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MG_44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514600"/>
            <a:ext cx="2598796" cy="194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IMG_436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514600"/>
            <a:ext cx="25908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04800" y="1981200"/>
            <a:ext cx="8686800" cy="4572000"/>
          </a:xfrm>
        </p:spPr>
        <p:txBody>
          <a:bodyPr/>
          <a:lstStyle/>
          <a:p>
            <a:pPr lvl="0"/>
            <a:r>
              <a:rPr lang="fr-FR" sz="2400" dirty="0" err="1" smtClean="0">
                <a:solidFill>
                  <a:prstClr val="black"/>
                </a:solidFill>
              </a:rPr>
              <a:t>Household</a:t>
            </a:r>
            <a:r>
              <a:rPr lang="fr-FR" sz="2400" dirty="0" smtClean="0">
                <a:solidFill>
                  <a:prstClr val="black"/>
                </a:solidFill>
              </a:rPr>
              <a:t> nutrition </a:t>
            </a:r>
            <a:r>
              <a:rPr lang="fr-FR" sz="2400" dirty="0" err="1" smtClean="0">
                <a:solidFill>
                  <a:prstClr val="black"/>
                </a:solidFill>
              </a:rPr>
              <a:t>survey</a:t>
            </a:r>
            <a:r>
              <a:rPr lang="fr-FR" sz="2400" dirty="0" smtClean="0">
                <a:solidFill>
                  <a:prstClr val="black"/>
                </a:solidFill>
              </a:rPr>
              <a:t> </a:t>
            </a:r>
            <a:r>
              <a:rPr lang="fr-FR" sz="2400" dirty="0" err="1" smtClean="0">
                <a:solidFill>
                  <a:prstClr val="black"/>
                </a:solidFill>
              </a:rPr>
              <a:t>completed</a:t>
            </a:r>
            <a:r>
              <a:rPr lang="fr-FR" sz="2400" dirty="0" smtClean="0">
                <a:solidFill>
                  <a:prstClr val="black"/>
                </a:solidFill>
              </a:rPr>
              <a:t> (AVRDC)</a:t>
            </a:r>
            <a:endParaRPr lang="fr-FR" sz="2400" dirty="0">
              <a:solidFill>
                <a:prstClr val="black"/>
              </a:solidFill>
            </a:endParaRPr>
          </a:p>
          <a:p>
            <a:pPr lvl="0"/>
            <a:r>
              <a:rPr lang="fr-FR" sz="2400" dirty="0" smtClean="0">
                <a:solidFill>
                  <a:prstClr val="black"/>
                </a:solidFill>
              </a:rPr>
              <a:t>Nutrition </a:t>
            </a:r>
            <a:r>
              <a:rPr lang="fr-FR" sz="2400" dirty="0" err="1" smtClean="0">
                <a:solidFill>
                  <a:prstClr val="black"/>
                </a:solidFill>
              </a:rPr>
              <a:t>field</a:t>
            </a:r>
            <a:r>
              <a:rPr lang="fr-FR" sz="2400" dirty="0" smtClean="0">
                <a:solidFill>
                  <a:prstClr val="black"/>
                </a:solidFill>
              </a:rPr>
              <a:t> </a:t>
            </a:r>
            <a:r>
              <a:rPr lang="fr-FR" sz="2400" dirty="0" err="1" smtClean="0">
                <a:solidFill>
                  <a:prstClr val="black"/>
                </a:solidFill>
              </a:rPr>
              <a:t>schools</a:t>
            </a:r>
            <a:r>
              <a:rPr lang="fr-FR" sz="2400" dirty="0" smtClean="0">
                <a:solidFill>
                  <a:prstClr val="black"/>
                </a:solidFill>
              </a:rPr>
              <a:t> </a:t>
            </a:r>
            <a:r>
              <a:rPr lang="fr-FR" sz="2400" dirty="0" err="1" smtClean="0">
                <a:solidFill>
                  <a:prstClr val="black"/>
                </a:solidFill>
              </a:rPr>
              <a:t>implemented</a:t>
            </a:r>
            <a:r>
              <a:rPr lang="fr-FR" sz="2400" dirty="0" smtClean="0">
                <a:solidFill>
                  <a:prstClr val="black"/>
                </a:solidFill>
              </a:rPr>
              <a:t> 2 villages (AVRDC, ICRISAT)</a:t>
            </a:r>
            <a:endParaRPr lang="fr-FR" sz="2400" dirty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400" dirty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000" dirty="0" smtClean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000" dirty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000" dirty="0" smtClean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r>
              <a:rPr lang="fr-FR" sz="2000" dirty="0" smtClean="0">
                <a:solidFill>
                  <a:prstClr val="black"/>
                </a:solidFill>
              </a:rPr>
              <a:t>8 training modules </a:t>
            </a:r>
            <a:r>
              <a:rPr lang="fr-FR" sz="2000" dirty="0" err="1" smtClean="0">
                <a:solidFill>
                  <a:prstClr val="black"/>
                </a:solidFill>
              </a:rPr>
              <a:t>developed</a:t>
            </a:r>
            <a:r>
              <a:rPr lang="fr-FR" sz="2000" dirty="0" smtClean="0">
                <a:solidFill>
                  <a:prstClr val="black"/>
                </a:solidFill>
              </a:rPr>
              <a:t> in French &amp; Bambara and </a:t>
            </a:r>
            <a:r>
              <a:rPr lang="fr-FR" sz="2000" dirty="0" err="1" smtClean="0">
                <a:solidFill>
                  <a:prstClr val="black"/>
                </a:solidFill>
              </a:rPr>
              <a:t>tested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with</a:t>
            </a:r>
            <a:r>
              <a:rPr lang="fr-FR" sz="2000" dirty="0" smtClean="0">
                <a:solidFill>
                  <a:prstClr val="black"/>
                </a:solidFill>
              </a:rPr>
              <a:t> participants</a:t>
            </a:r>
          </a:p>
          <a:p>
            <a:pPr marL="114300" lvl="0" indent="0">
              <a:buNone/>
            </a:pPr>
            <a:r>
              <a:rPr lang="fr-FR" sz="2000" dirty="0" smtClean="0">
                <a:solidFill>
                  <a:prstClr val="black"/>
                </a:solidFill>
              </a:rPr>
              <a:t>Nutrition </a:t>
            </a:r>
            <a:r>
              <a:rPr lang="fr-FR" sz="2000" dirty="0" err="1" smtClean="0">
                <a:solidFill>
                  <a:prstClr val="black"/>
                </a:solidFill>
              </a:rPr>
              <a:t>field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schools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linked</a:t>
            </a:r>
            <a:r>
              <a:rPr lang="fr-FR" sz="2000" dirty="0" smtClean="0">
                <a:solidFill>
                  <a:prstClr val="black"/>
                </a:solidFill>
              </a:rPr>
              <a:t> to </a:t>
            </a:r>
            <a:r>
              <a:rPr lang="fr-FR" sz="2000" dirty="0" err="1" smtClean="0">
                <a:solidFill>
                  <a:prstClr val="black"/>
                </a:solidFill>
              </a:rPr>
              <a:t>nutritious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vegetable</a:t>
            </a:r>
            <a:r>
              <a:rPr lang="fr-FR" sz="2000" dirty="0" smtClean="0">
                <a:solidFill>
                  <a:prstClr val="black"/>
                </a:solidFill>
              </a:rPr>
              <a:t> and </a:t>
            </a:r>
            <a:r>
              <a:rPr lang="fr-FR" sz="2000" dirty="0" err="1" smtClean="0">
                <a:solidFill>
                  <a:prstClr val="black"/>
                </a:solidFill>
              </a:rPr>
              <a:t>field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crop</a:t>
            </a:r>
            <a:r>
              <a:rPr lang="fr-FR" sz="2000" dirty="0" smtClean="0">
                <a:solidFill>
                  <a:prstClr val="black"/>
                </a:solidFill>
              </a:rPr>
              <a:t> trials and </a:t>
            </a:r>
            <a:r>
              <a:rPr lang="fr-FR" sz="2000" dirty="0" err="1" smtClean="0">
                <a:solidFill>
                  <a:prstClr val="black"/>
                </a:solidFill>
              </a:rPr>
              <a:t>seed</a:t>
            </a:r>
            <a:r>
              <a:rPr lang="fr-FR" sz="2000" dirty="0" smtClean="0">
                <a:solidFill>
                  <a:prstClr val="black"/>
                </a:solidFill>
              </a:rPr>
              <a:t> sales</a:t>
            </a:r>
          </a:p>
          <a:p>
            <a:pPr marL="114300" lvl="0" indent="0">
              <a:buNone/>
            </a:pPr>
            <a:r>
              <a:rPr lang="fr-FR" sz="2000" dirty="0" smtClean="0">
                <a:solidFill>
                  <a:prstClr val="black"/>
                </a:solidFill>
              </a:rPr>
              <a:t>Training </a:t>
            </a:r>
            <a:r>
              <a:rPr lang="fr-FR" sz="2000" dirty="0" err="1" smtClean="0">
                <a:solidFill>
                  <a:prstClr val="black"/>
                </a:solidFill>
              </a:rPr>
              <a:t>video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produced</a:t>
            </a:r>
            <a:r>
              <a:rPr lang="fr-FR" sz="2000" dirty="0" smtClean="0">
                <a:solidFill>
                  <a:prstClr val="black"/>
                </a:solidFill>
              </a:rPr>
              <a:t> on the </a:t>
            </a:r>
            <a:r>
              <a:rPr lang="fr-FR" sz="2000" dirty="0" err="1" smtClean="0">
                <a:solidFill>
                  <a:prstClr val="black"/>
                </a:solidFill>
              </a:rPr>
              <a:t>preparation</a:t>
            </a:r>
            <a:r>
              <a:rPr lang="fr-FR" sz="2000" dirty="0" smtClean="0">
                <a:solidFill>
                  <a:prstClr val="black"/>
                </a:solidFill>
              </a:rPr>
              <a:t> of </a:t>
            </a:r>
            <a:r>
              <a:rPr lang="fr-FR" sz="2000" dirty="0" err="1" smtClean="0">
                <a:solidFill>
                  <a:prstClr val="black"/>
                </a:solidFill>
              </a:rPr>
              <a:t>enriched</a:t>
            </a:r>
            <a:r>
              <a:rPr lang="fr-FR" sz="2000" dirty="0" smtClean="0">
                <a:solidFill>
                  <a:prstClr val="black"/>
                </a:solidFill>
              </a:rPr>
              <a:t> porridge</a:t>
            </a:r>
          </a:p>
          <a:p>
            <a:pPr marL="114300" lvl="0" indent="0">
              <a:buNone/>
            </a:pPr>
            <a:endParaRPr lang="fr-FR" sz="2400" dirty="0" smtClean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1" t="40582" r="35498" b="11815"/>
          <a:stretch/>
        </p:blipFill>
        <p:spPr bwMode="auto">
          <a:xfrm>
            <a:off x="6577" y="2895599"/>
            <a:ext cx="4260623" cy="220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r>
              <a:rPr lang="en-US" sz="4000" dirty="0" smtClean="0">
                <a:solidFill>
                  <a:srgbClr val="046409"/>
                </a:solidFill>
                <a:latin typeface="Cambria"/>
              </a:rPr>
              <a:t>Household nutrition (1)</a:t>
            </a:r>
            <a:endParaRPr lang="en-US" sz="4000" dirty="0"/>
          </a:p>
        </p:txBody>
      </p:sp>
      <p:pic>
        <p:nvPicPr>
          <p:cNvPr id="5" name="Image 1" descr="C:\Users\User\Desktop\Photo Africa ris\CIMG03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2895599"/>
            <a:ext cx="2799797" cy="210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2" descr="C:\Users\User\Desktop\Photo Africa ris\CIMG03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1197" y="2895599"/>
            <a:ext cx="2686603" cy="210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26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914400"/>
          </a:xfrm>
        </p:spPr>
        <p:txBody>
          <a:bodyPr/>
          <a:lstStyle/>
          <a:p>
            <a:r>
              <a:rPr lang="en-US" sz="4800" dirty="0" smtClean="0">
                <a:solidFill>
                  <a:srgbClr val="046409"/>
                </a:solidFill>
                <a:latin typeface="Cambria"/>
              </a:rPr>
              <a:t>Household nutrition (2)</a:t>
            </a:r>
            <a:endParaRPr lang="en-US" sz="4800" dirty="0"/>
          </a:p>
        </p:txBody>
      </p:sp>
      <p:graphicFrame>
        <p:nvGraphicFramePr>
          <p:cNvPr id="6" name="Table Placeholder 5"/>
          <p:cNvGraphicFramePr>
            <a:graphicFrameLocks noGrp="1"/>
          </p:cNvGraphicFramePr>
          <p:nvPr>
            <p:ph type="tbl" sz="quarter" idx="4294967295"/>
            <p:extLst>
              <p:ext uri="{D42A27DB-BD31-4B8C-83A1-F6EECF244321}">
                <p14:modId xmlns:p14="http://schemas.microsoft.com/office/powerpoint/2010/main" val="2582534297"/>
              </p:ext>
            </p:extLst>
          </p:nvPr>
        </p:nvGraphicFramePr>
        <p:xfrm>
          <a:off x="609600" y="2819400"/>
          <a:ext cx="7162799" cy="2712011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1828800"/>
                <a:gridCol w="1219200"/>
                <a:gridCol w="1295400"/>
                <a:gridCol w="228600"/>
                <a:gridCol w="1295400"/>
                <a:gridCol w="1295399"/>
              </a:tblGrid>
              <a:tr h="510363">
                <a:tc>
                  <a:txBody>
                    <a:bodyPr/>
                    <a:lstStyle/>
                    <a:p>
                      <a:r>
                        <a:rPr lang="en-US" dirty="0" smtClean="0"/>
                        <a:t>Nutrition</a:t>
                      </a:r>
                      <a:r>
                        <a:rPr lang="en-US" baseline="0" dirty="0" smtClean="0"/>
                        <a:t> status</a:t>
                      </a:r>
                      <a:endParaRPr lang="en-US" dirty="0"/>
                    </a:p>
                  </a:txBody>
                  <a:tcPr>
                    <a:solidFill>
                      <a:srgbClr val="7621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Boys</a:t>
                      </a:r>
                      <a:endParaRPr lang="en-US" dirty="0"/>
                    </a:p>
                  </a:txBody>
                  <a:tcPr>
                    <a:solidFill>
                      <a:srgbClr val="7621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Girls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7621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6-23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months</a:t>
                      </a:r>
                      <a:endParaRPr lang="en-US" dirty="0"/>
                    </a:p>
                  </a:txBody>
                  <a:tcPr>
                    <a:solidFill>
                      <a:srgbClr val="7621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24-59 months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708837">
                <a:tc>
                  <a:txBody>
                    <a:bodyPr/>
                    <a:lstStyle/>
                    <a:p>
                      <a:r>
                        <a:rPr lang="en-US" dirty="0" smtClean="0"/>
                        <a:t>Severe / moderate malnutrition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1%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517451">
                <a:tc>
                  <a:txBody>
                    <a:bodyPr/>
                    <a:lstStyle/>
                    <a:p>
                      <a:r>
                        <a:rPr lang="en-US" dirty="0" smtClean="0"/>
                        <a:t>Risk of malnutrition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21%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11%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517451"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69%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88%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57200" y="2209800"/>
            <a:ext cx="769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 indent="0">
              <a:buNone/>
            </a:pPr>
            <a:r>
              <a:rPr lang="fr-FR" dirty="0" err="1">
                <a:solidFill>
                  <a:prstClr val="black"/>
                </a:solidFill>
              </a:rPr>
              <a:t>Nutritional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status</a:t>
            </a:r>
            <a:r>
              <a:rPr lang="fr-FR" dirty="0">
                <a:solidFill>
                  <a:prstClr val="black"/>
                </a:solidFill>
              </a:rPr>
              <a:t> of ~1300 </a:t>
            </a:r>
            <a:r>
              <a:rPr lang="fr-FR" dirty="0" err="1">
                <a:solidFill>
                  <a:prstClr val="black"/>
                </a:solidFill>
              </a:rPr>
              <a:t>children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between</a:t>
            </a:r>
            <a:r>
              <a:rPr lang="fr-FR" dirty="0">
                <a:solidFill>
                  <a:prstClr val="black"/>
                </a:solidFill>
              </a:rPr>
              <a:t> 6 </a:t>
            </a:r>
            <a:r>
              <a:rPr lang="fr-FR" dirty="0" err="1">
                <a:solidFill>
                  <a:prstClr val="black"/>
                </a:solidFill>
              </a:rPr>
              <a:t>months</a:t>
            </a:r>
            <a:r>
              <a:rPr lang="fr-FR" dirty="0">
                <a:solidFill>
                  <a:prstClr val="black"/>
                </a:solidFill>
              </a:rPr>
              <a:t> and 5 </a:t>
            </a:r>
            <a:r>
              <a:rPr lang="fr-FR" dirty="0" err="1">
                <a:solidFill>
                  <a:prstClr val="black"/>
                </a:solidFill>
              </a:rPr>
              <a:t>years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assessed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791200"/>
            <a:ext cx="769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 indent="0">
              <a:buNone/>
            </a:pPr>
            <a:r>
              <a:rPr lang="fr-FR" dirty="0" smtClean="0">
                <a:solidFill>
                  <a:prstClr val="black"/>
                </a:solidFill>
              </a:rPr>
              <a:t>Girls and </a:t>
            </a:r>
            <a:r>
              <a:rPr lang="fr-FR" dirty="0" err="1" smtClean="0">
                <a:solidFill>
                  <a:prstClr val="black"/>
                </a:solidFill>
              </a:rPr>
              <a:t>especially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youngest</a:t>
            </a:r>
            <a:r>
              <a:rPr lang="fr-FR" dirty="0" smtClean="0">
                <a:solidFill>
                  <a:prstClr val="black"/>
                </a:solidFill>
              </a:rPr>
              <a:t> group </a:t>
            </a:r>
            <a:r>
              <a:rPr lang="fr-FR" dirty="0" err="1" smtClean="0">
                <a:solidFill>
                  <a:prstClr val="black"/>
                </a:solidFill>
              </a:rPr>
              <a:t>high</a:t>
            </a:r>
            <a:r>
              <a:rPr lang="fr-FR" dirty="0" smtClean="0">
                <a:solidFill>
                  <a:prstClr val="black"/>
                </a:solidFill>
              </a:rPr>
              <a:t> rates of </a:t>
            </a:r>
            <a:r>
              <a:rPr lang="fr-FR" dirty="0" err="1" smtClean="0">
                <a:solidFill>
                  <a:prstClr val="black"/>
                </a:solidFill>
              </a:rPr>
              <a:t>poor</a:t>
            </a:r>
            <a:r>
              <a:rPr lang="fr-FR" dirty="0" smtClean="0">
                <a:solidFill>
                  <a:prstClr val="black"/>
                </a:solidFill>
              </a:rPr>
              <a:t> nutrition </a:t>
            </a:r>
            <a:r>
              <a:rPr lang="fr-FR" dirty="0" err="1" smtClean="0">
                <a:solidFill>
                  <a:prstClr val="black"/>
                </a:solidFill>
              </a:rPr>
              <a:t>status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87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057400"/>
            <a:ext cx="7772400" cy="4495800"/>
          </a:xfrm>
        </p:spPr>
        <p:txBody>
          <a:bodyPr/>
          <a:lstStyle/>
          <a:p>
            <a:pPr marL="457200" indent="-457200"/>
            <a:r>
              <a:rPr lang="fr-FR" dirty="0">
                <a:solidFill>
                  <a:prstClr val="black"/>
                </a:solidFill>
              </a:rPr>
              <a:t>Survey and analyses of </a:t>
            </a:r>
            <a:r>
              <a:rPr lang="fr-FR" dirty="0" err="1">
                <a:solidFill>
                  <a:prstClr val="black"/>
                </a:solidFill>
              </a:rPr>
              <a:t>feed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resources</a:t>
            </a:r>
            <a:r>
              <a:rPr lang="fr-FR" dirty="0">
                <a:solidFill>
                  <a:prstClr val="black"/>
                </a:solidFill>
              </a:rPr>
              <a:t>, </a:t>
            </a:r>
            <a:r>
              <a:rPr lang="fr-FR" dirty="0" smtClean="0">
                <a:solidFill>
                  <a:prstClr val="black"/>
                </a:solidFill>
              </a:rPr>
              <a:t>FEAST (ILRI, AMEDD), Sources </a:t>
            </a:r>
            <a:r>
              <a:rPr lang="fr-FR" dirty="0">
                <a:solidFill>
                  <a:prstClr val="black"/>
                </a:solidFill>
              </a:rPr>
              <a:t>of </a:t>
            </a:r>
            <a:r>
              <a:rPr lang="fr-FR" dirty="0" err="1" smtClean="0">
                <a:solidFill>
                  <a:prstClr val="black"/>
                </a:solidFill>
              </a:rPr>
              <a:t>income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4000" spc="-100" dirty="0" smtClean="0">
                <a:solidFill>
                  <a:srgbClr val="046409"/>
                </a:solidFill>
                <a:latin typeface="Cambria"/>
                <a:ea typeface="+mj-ea"/>
                <a:cs typeface="+mj-cs"/>
              </a:rPr>
              <a:t>Sustainable </a:t>
            </a:r>
            <a:r>
              <a:rPr lang="en-US" sz="4000" spc="-100" dirty="0">
                <a:solidFill>
                  <a:srgbClr val="046409"/>
                </a:solidFill>
                <a:latin typeface="Cambria"/>
                <a:ea typeface="+mj-ea"/>
                <a:cs typeface="+mj-cs"/>
              </a:rPr>
              <a:t>NRM &amp; </a:t>
            </a:r>
            <a:r>
              <a:rPr lang="en-US" sz="4000" spc="-100" dirty="0" smtClean="0">
                <a:solidFill>
                  <a:srgbClr val="046409"/>
                </a:solidFill>
                <a:latin typeface="Cambria"/>
                <a:ea typeface="+mj-ea"/>
                <a:cs typeface="+mj-cs"/>
              </a:rPr>
              <a:t>fodder (1)</a:t>
            </a:r>
            <a:endParaRPr lang="en-US" sz="4000" spc="-100" dirty="0">
              <a:solidFill>
                <a:srgbClr val="046409"/>
              </a:solidFill>
              <a:latin typeface="Cambria"/>
              <a:ea typeface="+mj-ea"/>
              <a:cs typeface="+mj-cs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3878121"/>
              </p:ext>
            </p:extLst>
          </p:nvPr>
        </p:nvGraphicFramePr>
        <p:xfrm>
          <a:off x="514983" y="3199542"/>
          <a:ext cx="4422754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7957499"/>
              </p:ext>
            </p:extLst>
          </p:nvPr>
        </p:nvGraphicFramePr>
        <p:xfrm>
          <a:off x="4343400" y="3212068"/>
          <a:ext cx="4278738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05000" y="62600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Bougouni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62600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Koutiala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162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990600"/>
          </a:xfrm>
        </p:spPr>
        <p:txBody>
          <a:bodyPr/>
          <a:lstStyle/>
          <a:p>
            <a:r>
              <a:rPr lang="en-US" sz="4000" dirty="0" smtClean="0">
                <a:solidFill>
                  <a:srgbClr val="046409"/>
                </a:solidFill>
                <a:latin typeface="Cambria"/>
              </a:rPr>
              <a:t>Sustainable </a:t>
            </a:r>
            <a:r>
              <a:rPr lang="en-US" sz="4000" dirty="0">
                <a:solidFill>
                  <a:srgbClr val="046409"/>
                </a:solidFill>
                <a:latin typeface="Cambria"/>
              </a:rPr>
              <a:t>NRM &amp; fodder </a:t>
            </a:r>
            <a:r>
              <a:rPr lang="en-US" sz="4000" dirty="0" smtClean="0">
                <a:solidFill>
                  <a:srgbClr val="046409"/>
                </a:solidFill>
                <a:latin typeface="Cambria"/>
              </a:rPr>
              <a:t>(2)</a:t>
            </a:r>
            <a:r>
              <a:rPr lang="en-US" sz="4000" dirty="0">
                <a:solidFill>
                  <a:srgbClr val="046409"/>
                </a:solidFill>
                <a:latin typeface="Cambria"/>
              </a:rPr>
              <a:t/>
            </a:r>
            <a:br>
              <a:rPr lang="en-US" sz="4000" dirty="0">
                <a:solidFill>
                  <a:srgbClr val="046409"/>
                </a:solidFill>
                <a:latin typeface="Cambria"/>
              </a:rPr>
            </a:br>
            <a:endParaRPr lang="en-US" sz="4000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22887510"/>
              </p:ext>
            </p:extLst>
          </p:nvPr>
        </p:nvGraphicFramePr>
        <p:xfrm>
          <a:off x="31315" y="1831054"/>
          <a:ext cx="4392488" cy="3963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470721188"/>
              </p:ext>
            </p:extLst>
          </p:nvPr>
        </p:nvGraphicFramePr>
        <p:xfrm>
          <a:off x="4572000" y="1752600"/>
          <a:ext cx="4355976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29222" y="2287489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Bougouni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637734" y="2286000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Koutiala</a:t>
            </a:r>
            <a:endParaRPr lang="en-US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58674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Koutiala</a:t>
            </a:r>
            <a:r>
              <a:rPr lang="en-US" dirty="0" smtClean="0"/>
              <a:t> more availability of cereal residues and concentrates </a:t>
            </a:r>
          </a:p>
          <a:p>
            <a:r>
              <a:rPr lang="en-US" dirty="0" err="1" smtClean="0"/>
              <a:t>Bougouni</a:t>
            </a:r>
            <a:r>
              <a:rPr lang="en-US" dirty="0" smtClean="0"/>
              <a:t>, more </a:t>
            </a:r>
            <a:r>
              <a:rPr lang="en-US" dirty="0"/>
              <a:t>availability of </a:t>
            </a:r>
            <a:r>
              <a:rPr lang="en-US" dirty="0" smtClean="0"/>
              <a:t>green forage and grazing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83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133600"/>
            <a:ext cx="7772400" cy="4419600"/>
          </a:xfrm>
        </p:spPr>
        <p:txBody>
          <a:bodyPr/>
          <a:lstStyle/>
          <a:p>
            <a:r>
              <a:rPr lang="fr-FR" dirty="0" err="1" smtClean="0">
                <a:solidFill>
                  <a:prstClr val="black"/>
                </a:solidFill>
              </a:rPr>
              <a:t>Participatory</a:t>
            </a:r>
            <a:r>
              <a:rPr lang="fr-FR" dirty="0" smtClean="0">
                <a:solidFill>
                  <a:prstClr val="black"/>
                </a:solidFill>
              </a:rPr>
              <a:t> land </a:t>
            </a:r>
            <a:r>
              <a:rPr lang="fr-FR" dirty="0">
                <a:solidFill>
                  <a:prstClr val="black"/>
                </a:solidFill>
              </a:rPr>
              <a:t>use </a:t>
            </a:r>
            <a:r>
              <a:rPr lang="fr-FR" dirty="0" err="1">
                <a:solidFill>
                  <a:prstClr val="black"/>
                </a:solidFill>
              </a:rPr>
              <a:t>mapping</a:t>
            </a:r>
            <a:r>
              <a:rPr lang="fr-FR" dirty="0">
                <a:solidFill>
                  <a:prstClr val="black"/>
                </a:solidFill>
              </a:rPr>
              <a:t> </a:t>
            </a:r>
            <a:endParaRPr lang="fr-FR" dirty="0" smtClean="0">
              <a:solidFill>
                <a:prstClr val="black"/>
              </a:solidFill>
            </a:endParaRPr>
          </a:p>
          <a:p>
            <a:r>
              <a:rPr lang="fr-FR" dirty="0" err="1">
                <a:solidFill>
                  <a:prstClr val="black"/>
                </a:solidFill>
              </a:rPr>
              <a:t>B</a:t>
            </a:r>
            <a:r>
              <a:rPr lang="fr-FR" dirty="0" err="1" smtClean="0">
                <a:solidFill>
                  <a:prstClr val="black"/>
                </a:solidFill>
              </a:rPr>
              <a:t>iomass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assessment</a:t>
            </a:r>
            <a:r>
              <a:rPr lang="fr-FR" dirty="0" smtClean="0">
                <a:solidFill>
                  <a:prstClr val="black"/>
                </a:solidFill>
              </a:rPr>
              <a:t>, </a:t>
            </a:r>
            <a:r>
              <a:rPr lang="fr-FR" dirty="0" err="1" smtClean="0">
                <a:solidFill>
                  <a:prstClr val="black"/>
                </a:solidFill>
              </a:rPr>
              <a:t>cropped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>
                <a:solidFill>
                  <a:prstClr val="black"/>
                </a:solidFill>
              </a:rPr>
              <a:t>/</a:t>
            </a:r>
            <a:r>
              <a:rPr lang="fr-FR" dirty="0" smtClean="0">
                <a:solidFill>
                  <a:prstClr val="black"/>
                </a:solidFill>
              </a:rPr>
              <a:t>non-</a:t>
            </a:r>
            <a:r>
              <a:rPr lang="fr-FR" dirty="0" err="1" smtClean="0">
                <a:solidFill>
                  <a:prstClr val="black"/>
                </a:solidFill>
              </a:rPr>
              <a:t>cropped</a:t>
            </a:r>
            <a:r>
              <a:rPr lang="fr-FR" dirty="0" smtClean="0">
                <a:solidFill>
                  <a:prstClr val="black"/>
                </a:solidFill>
              </a:rPr>
              <a:t> land (ICRISAT</a:t>
            </a:r>
            <a:r>
              <a:rPr lang="fr-FR" dirty="0">
                <a:solidFill>
                  <a:prstClr val="black"/>
                </a:solidFill>
              </a:rPr>
              <a:t>, AMEDD, </a:t>
            </a:r>
            <a:r>
              <a:rPr lang="fr-FR" dirty="0" err="1" smtClean="0">
                <a:solidFill>
                  <a:prstClr val="black"/>
                </a:solidFill>
              </a:rPr>
              <a:t>MoBioM</a:t>
            </a:r>
            <a:r>
              <a:rPr lang="fr-FR" dirty="0" smtClean="0">
                <a:solidFill>
                  <a:prstClr val="black"/>
                </a:solidFill>
              </a:rPr>
              <a:t>, WUR)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685800"/>
          </a:xfrm>
        </p:spPr>
        <p:txBody>
          <a:bodyPr/>
          <a:lstStyle/>
          <a:p>
            <a:r>
              <a:rPr lang="en-US" sz="3600" dirty="0">
                <a:solidFill>
                  <a:srgbClr val="046409"/>
                </a:solidFill>
                <a:latin typeface="Cambria"/>
              </a:rPr>
              <a:t>RO2 Sustainable NRM &amp; fodder </a:t>
            </a:r>
            <a:r>
              <a:rPr lang="en-US" sz="3600" dirty="0" smtClean="0">
                <a:solidFill>
                  <a:srgbClr val="046409"/>
                </a:solidFill>
                <a:latin typeface="Cambria"/>
              </a:rPr>
              <a:t>(3)</a:t>
            </a:r>
            <a:endParaRPr lang="en-US" sz="3600" dirty="0"/>
          </a:p>
        </p:txBody>
      </p:sp>
      <p:pic>
        <p:nvPicPr>
          <p:cNvPr id="5" name="Picture 4" descr="DSC_1290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3725085"/>
            <a:ext cx="4114800" cy="29868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" t="16573" r="22225"/>
          <a:stretch/>
        </p:blipFill>
        <p:spPr>
          <a:xfrm>
            <a:off x="4953000" y="3724549"/>
            <a:ext cx="3810000" cy="298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17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153400" cy="838200"/>
          </a:xfrm>
        </p:spPr>
        <p:txBody>
          <a:bodyPr/>
          <a:lstStyle/>
          <a:p>
            <a:r>
              <a:rPr lang="en-US" sz="4000" dirty="0" smtClean="0">
                <a:solidFill>
                  <a:srgbClr val="046409"/>
                </a:solidFill>
                <a:latin typeface="Cambria"/>
              </a:rPr>
              <a:t>Farm &amp; field productivity (1)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92036"/>
            <a:ext cx="8077200" cy="685800"/>
          </a:xfrm>
        </p:spPr>
        <p:txBody>
          <a:bodyPr/>
          <a:lstStyle/>
          <a:p>
            <a:pPr marL="114300" indent="0">
              <a:buNone/>
            </a:pPr>
            <a:r>
              <a:rPr lang="en-US" sz="2800" dirty="0" smtClean="0"/>
              <a:t>Field crop trials </a:t>
            </a:r>
            <a:r>
              <a:rPr lang="en-US" sz="2800" dirty="0"/>
              <a:t>in </a:t>
            </a:r>
            <a:r>
              <a:rPr lang="en-US" sz="2800" dirty="0" err="1"/>
              <a:t>Bougouni</a:t>
            </a:r>
            <a:r>
              <a:rPr lang="en-US" sz="2800" dirty="0"/>
              <a:t> </a:t>
            </a:r>
            <a:r>
              <a:rPr lang="en-US" sz="2800" dirty="0" smtClean="0"/>
              <a:t>area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966333"/>
              </p:ext>
            </p:extLst>
          </p:nvPr>
        </p:nvGraphicFramePr>
        <p:xfrm>
          <a:off x="228600" y="2590800"/>
          <a:ext cx="8610600" cy="413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1447800"/>
                <a:gridCol w="1600200"/>
                <a:gridCol w="1752600"/>
                <a:gridCol w="1600200"/>
              </a:tblGrid>
              <a:tr h="85115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Trial type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Planned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Planted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Harvested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Analysed</a:t>
                      </a:r>
                      <a:endParaRPr lang="en-US" sz="2400" dirty="0"/>
                    </a:p>
                  </a:txBody>
                  <a:tcPr/>
                </a:tc>
              </a:tr>
              <a:tr h="85115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Sorghum / cowpea</a:t>
                      </a:r>
                      <a:r>
                        <a:rPr lang="en-US" sz="2400" baseline="0" dirty="0" smtClean="0"/>
                        <a:t> intercrop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11</a:t>
                      </a:r>
                      <a:endParaRPr lang="en-US" sz="2400" dirty="0"/>
                    </a:p>
                  </a:txBody>
                  <a:tcPr/>
                </a:tc>
              </a:tr>
              <a:tr h="66141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Cowpea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21</a:t>
                      </a:r>
                      <a:endParaRPr lang="en-US" sz="2400" dirty="0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Soybean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17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14</a:t>
                      </a:r>
                      <a:endParaRPr lang="en-US" sz="2400" dirty="0"/>
                    </a:p>
                  </a:txBody>
                  <a:tcPr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Groundnut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Not yet </a:t>
                      </a:r>
                      <a:r>
                        <a:rPr lang="en-US" sz="2400" dirty="0" err="1" smtClean="0"/>
                        <a:t>analysed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691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intercrop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" t="14440" r="27532" b="-2215"/>
          <a:stretch/>
        </p:blipFill>
        <p:spPr>
          <a:xfrm>
            <a:off x="76200" y="1905000"/>
            <a:ext cx="5335681" cy="506777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219200"/>
            <a:ext cx="8077200" cy="609600"/>
          </a:xfrm>
        </p:spPr>
        <p:txBody>
          <a:bodyPr/>
          <a:lstStyle/>
          <a:p>
            <a:r>
              <a:rPr lang="en-US" dirty="0"/>
              <a:t>Sorghum-Cowpea intercrop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638800" y="1810712"/>
            <a:ext cx="2971038" cy="5047288"/>
          </a:xfrm>
        </p:spPr>
        <p:txBody>
          <a:bodyPr>
            <a:normAutofit/>
          </a:bodyPr>
          <a:lstStyle/>
          <a:p>
            <a:r>
              <a:rPr lang="en-US" dirty="0"/>
              <a:t>S</a:t>
            </a:r>
            <a:r>
              <a:rPr lang="en-US" dirty="0" smtClean="0"/>
              <a:t>orghum</a:t>
            </a:r>
            <a:r>
              <a:rPr lang="en-US" dirty="0"/>
              <a:t>: </a:t>
            </a:r>
            <a:r>
              <a:rPr lang="en-US" dirty="0" smtClean="0"/>
              <a:t>No treatment effect (poor germination, </a:t>
            </a:r>
            <a:r>
              <a:rPr lang="en-US" dirty="0" err="1" smtClean="0"/>
              <a:t>brd</a:t>
            </a:r>
            <a:r>
              <a:rPr lang="en-US" dirty="0" smtClean="0"/>
              <a:t> damage)</a:t>
            </a:r>
            <a:endParaRPr lang="en-US" dirty="0"/>
          </a:p>
          <a:p>
            <a:r>
              <a:rPr lang="en-US" dirty="0"/>
              <a:t>Cowpea fodder yields: </a:t>
            </a: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inter-row </a:t>
            </a:r>
            <a:r>
              <a:rPr lang="en-US" dirty="0"/>
              <a:t>not significantly different from pure crop, in-row significantly lower. </a:t>
            </a:r>
            <a:endParaRPr lang="en-US" dirty="0" smtClean="0"/>
          </a:p>
          <a:p>
            <a:pPr marL="114300" indent="0">
              <a:buNone/>
            </a:pPr>
            <a:r>
              <a:rPr lang="en-US" dirty="0" err="1" smtClean="0"/>
              <a:t>Dunanfana</a:t>
            </a:r>
            <a:r>
              <a:rPr lang="en-US" dirty="0" smtClean="0"/>
              <a:t> </a:t>
            </a:r>
            <a:r>
              <a:rPr lang="en-US" dirty="0"/>
              <a:t>significantly </a:t>
            </a:r>
            <a:r>
              <a:rPr lang="en-US" dirty="0" smtClean="0"/>
              <a:t>higher </a:t>
            </a:r>
            <a:r>
              <a:rPr lang="en-US" dirty="0"/>
              <a:t>fodder yield than local. </a:t>
            </a:r>
          </a:p>
        </p:txBody>
      </p:sp>
    </p:spTree>
    <p:extLst>
      <p:ext uri="{BB962C8B-B14F-4D97-AF65-F5344CB8AC3E}">
        <p14:creationId xmlns:p14="http://schemas.microsoft.com/office/powerpoint/2010/main" val="92545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7898" y="228600"/>
            <a:ext cx="3716501" cy="609600"/>
          </a:xfrm>
        </p:spPr>
        <p:txBody>
          <a:bodyPr/>
          <a:lstStyle/>
          <a:p>
            <a:r>
              <a:rPr lang="en-US" dirty="0"/>
              <a:t>Cowpea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32386" y="1041400"/>
            <a:ext cx="2902014" cy="4977901"/>
          </a:xfrm>
        </p:spPr>
        <p:txBody>
          <a:bodyPr>
            <a:normAutofit/>
          </a:bodyPr>
          <a:lstStyle/>
          <a:p>
            <a:r>
              <a:rPr lang="en-US" dirty="0" smtClean="0"/>
              <a:t>No significant effect of </a:t>
            </a:r>
            <a:r>
              <a:rPr lang="en-US" dirty="0" err="1" smtClean="0"/>
              <a:t>Neem</a:t>
            </a:r>
            <a:r>
              <a:rPr lang="en-US" dirty="0" smtClean="0"/>
              <a:t> insecticide</a:t>
            </a:r>
            <a:endParaRPr lang="en-US" dirty="0"/>
          </a:p>
          <a:p>
            <a:r>
              <a:rPr lang="en-US" dirty="0"/>
              <a:t>F</a:t>
            </a:r>
            <a:r>
              <a:rPr lang="en-US" dirty="0" smtClean="0"/>
              <a:t>armers expressed preference for </a:t>
            </a:r>
            <a:r>
              <a:rPr lang="en-US" dirty="0" err="1" smtClean="0"/>
              <a:t>Wilibali</a:t>
            </a:r>
            <a:r>
              <a:rPr lang="en-US" dirty="0" smtClean="0"/>
              <a:t>, despite </a:t>
            </a:r>
            <a:r>
              <a:rPr lang="en-US" dirty="0"/>
              <a:t>similar </a:t>
            </a:r>
            <a:r>
              <a:rPr lang="en-US" dirty="0" smtClean="0"/>
              <a:t>yields to local variety</a:t>
            </a:r>
          </a:p>
          <a:p>
            <a:r>
              <a:rPr lang="en-US" dirty="0" smtClean="0"/>
              <a:t>white grain, early maturation much appreciated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1622" y="1035565"/>
            <a:ext cx="5172378" cy="5504230"/>
            <a:chOff x="161622" y="-12742"/>
            <a:chExt cx="5613400" cy="6552537"/>
          </a:xfrm>
        </p:grpSpPr>
        <p:pic>
          <p:nvPicPr>
            <p:cNvPr id="5" name="Picture 4" descr="cowpea grain meanse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622" y="-12742"/>
              <a:ext cx="5613400" cy="3365500"/>
            </a:xfrm>
            <a:prstGeom prst="rect">
              <a:avLst/>
            </a:prstGeom>
          </p:spPr>
        </p:pic>
        <p:pic>
          <p:nvPicPr>
            <p:cNvPr id="6" name="Picture 5" descr="cowpea fodder meanse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622" y="3174295"/>
              <a:ext cx="5613400" cy="33655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511660" y="1074799"/>
              <a:ext cx="270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</a:t>
              </a:r>
              <a:endParaRPr lang="en-US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63640" y="727788"/>
              <a:ext cx="270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</a:t>
              </a:r>
              <a:endParaRPr lang="en-US" sz="1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48638" y="570829"/>
              <a:ext cx="270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</a:t>
              </a:r>
              <a:endParaRPr lang="en-US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05197" y="519970"/>
              <a:ext cx="270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</a:t>
              </a:r>
              <a:endParaRPr 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41244" y="2216311"/>
              <a:ext cx="2789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70410" y="2268828"/>
              <a:ext cx="2789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23621" y="4066715"/>
              <a:ext cx="270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90000" y="3691166"/>
              <a:ext cx="270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62801" y="5018171"/>
              <a:ext cx="2789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27421" y="4833505"/>
              <a:ext cx="2789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06033" y="4904850"/>
              <a:ext cx="2789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50128" y="4922610"/>
              <a:ext cx="2789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895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077200" cy="762000"/>
          </a:xfrm>
        </p:spPr>
        <p:txBody>
          <a:bodyPr/>
          <a:lstStyle/>
          <a:p>
            <a:r>
              <a:rPr lang="en-US" sz="3200" dirty="0" smtClean="0"/>
              <a:t>Soybean intensification trials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611" y="1041042"/>
            <a:ext cx="2544788" cy="574068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Soybean yields showed no significant treatment effects.</a:t>
            </a:r>
          </a:p>
          <a:p>
            <a:r>
              <a:rPr lang="en-US" dirty="0"/>
              <a:t>Farmers </a:t>
            </a:r>
            <a:r>
              <a:rPr lang="en-US" dirty="0" smtClean="0"/>
              <a:t>interested </a:t>
            </a:r>
            <a:r>
              <a:rPr lang="en-US" dirty="0"/>
              <a:t>in soybean </a:t>
            </a:r>
            <a:endParaRPr lang="en-US" dirty="0" smtClean="0"/>
          </a:p>
          <a:p>
            <a:r>
              <a:rPr lang="en-US" dirty="0"/>
              <a:t>N</a:t>
            </a:r>
            <a:r>
              <a:rPr lang="en-US" dirty="0" smtClean="0"/>
              <a:t>ew crop, farmers don’t know what to do with soybean</a:t>
            </a:r>
          </a:p>
          <a:p>
            <a:r>
              <a:rPr lang="en-US" dirty="0" smtClean="0"/>
              <a:t>Request for training on soybean processing/preparation</a:t>
            </a:r>
            <a:endParaRPr lang="en-US" dirty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23875" y="5394257"/>
            <a:ext cx="4994772" cy="99367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77949" y="1676400"/>
            <a:ext cx="5811662" cy="5105400"/>
            <a:chOff x="177949" y="990530"/>
            <a:chExt cx="5811662" cy="5105400"/>
          </a:xfrm>
        </p:grpSpPr>
        <p:pic>
          <p:nvPicPr>
            <p:cNvPr id="7" name="Picture 6" descr="soybean grain yield meanse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382"/>
            <a:stretch/>
          </p:blipFill>
          <p:spPr>
            <a:xfrm>
              <a:off x="177949" y="990530"/>
              <a:ext cx="5811662" cy="510533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207428" y="5426861"/>
              <a:ext cx="883250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Control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04378" y="5445314"/>
              <a:ext cx="119162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 Compost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26514" y="5426861"/>
              <a:ext cx="1351790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 </a:t>
              </a:r>
              <a:r>
                <a:rPr lang="en-US" dirty="0" err="1" smtClean="0"/>
                <a:t>Innoculum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37821" y="5449599"/>
              <a:ext cx="1351790" cy="64633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 Compost</a:t>
              </a:r>
            </a:p>
            <a:p>
              <a:r>
                <a:rPr lang="en-US" dirty="0" smtClean="0"/>
                <a:t>+ </a:t>
              </a:r>
              <a:r>
                <a:rPr lang="en-US" dirty="0" err="1" smtClean="0"/>
                <a:t>Innoculum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96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153400" cy="838200"/>
          </a:xfrm>
        </p:spPr>
        <p:txBody>
          <a:bodyPr/>
          <a:lstStyle/>
          <a:p>
            <a:r>
              <a:rPr lang="en-US" sz="4000" dirty="0" smtClean="0">
                <a:solidFill>
                  <a:srgbClr val="046409"/>
                </a:solidFill>
                <a:latin typeface="Cambria"/>
              </a:rPr>
              <a:t>Farm &amp; field productivity (2)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3436"/>
            <a:ext cx="8077200" cy="685800"/>
          </a:xfrm>
        </p:spPr>
        <p:txBody>
          <a:bodyPr/>
          <a:lstStyle/>
          <a:p>
            <a:pPr marL="114300" indent="0">
              <a:buNone/>
            </a:pPr>
            <a:r>
              <a:rPr lang="en-US" sz="2800" dirty="0" smtClean="0"/>
              <a:t>Field crop trials </a:t>
            </a:r>
            <a:r>
              <a:rPr lang="en-US" sz="2800" dirty="0" err="1" smtClean="0"/>
              <a:t>Koutiala</a:t>
            </a:r>
            <a:r>
              <a:rPr lang="en-US" sz="2800" dirty="0" smtClean="0"/>
              <a:t> area 2013 (total ~200 trials)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639601"/>
              </p:ext>
            </p:extLst>
          </p:nvPr>
        </p:nvGraphicFramePr>
        <p:xfrm>
          <a:off x="228600" y="2362200"/>
          <a:ext cx="8763000" cy="4530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1295400"/>
                <a:gridCol w="1524000"/>
                <a:gridCol w="2057400"/>
              </a:tblGrid>
              <a:tr h="5334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Trial type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Planned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Harvested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/>
                        <a:t>For analysis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Sorghum </a:t>
                      </a:r>
                      <a:r>
                        <a:rPr lang="en-US" sz="2400" dirty="0" err="1" smtClean="0"/>
                        <a:t>mechan-microdos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</a:t>
                      </a:r>
                      <a:endParaRPr lang="en-US" sz="2400" dirty="0"/>
                    </a:p>
                  </a:txBody>
                  <a:tcPr/>
                </a:tc>
              </a:tr>
              <a:tr h="44424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Sorghum</a:t>
                      </a:r>
                      <a:r>
                        <a:rPr lang="en-US" sz="2400" baseline="0" dirty="0" smtClean="0"/>
                        <a:t> intensification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21</a:t>
                      </a:r>
                      <a:endParaRPr lang="en-US" sz="2400" dirty="0"/>
                    </a:p>
                  </a:txBody>
                  <a:tcPr/>
                </a:tc>
              </a:tr>
              <a:tr h="52044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Maize</a:t>
                      </a:r>
                      <a:r>
                        <a:rPr lang="en-US" sz="2400" baseline="0" dirty="0" smtClean="0"/>
                        <a:t> intensification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45</a:t>
                      </a:r>
                      <a:endParaRPr lang="en-US" sz="2400" dirty="0"/>
                    </a:p>
                  </a:txBody>
                  <a:tcPr/>
                </a:tc>
              </a:tr>
              <a:tr h="520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Cowpea intensification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38</a:t>
                      </a:r>
                      <a:endParaRPr lang="en-US" sz="2400" dirty="0"/>
                    </a:p>
                  </a:txBody>
                  <a:tcPr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Groundnut/</a:t>
                      </a:r>
                      <a:r>
                        <a:rPr lang="en-US" sz="2400" dirty="0" err="1" smtClean="0"/>
                        <a:t>roselle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intercrop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12</a:t>
                      </a:r>
                      <a:endParaRPr lang="en-US" sz="2400" dirty="0"/>
                    </a:p>
                  </a:txBody>
                  <a:tcPr/>
                </a:tc>
              </a:tr>
              <a:tr h="452628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Soyabean</a:t>
                      </a:r>
                      <a:r>
                        <a:rPr lang="en-US" sz="2400" dirty="0" smtClean="0"/>
                        <a:t> intensification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39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30</a:t>
                      </a:r>
                      <a:endParaRPr lang="en-US" sz="2400" dirty="0"/>
                    </a:p>
                  </a:txBody>
                  <a:tcPr/>
                </a:tc>
              </a:tr>
              <a:tr h="452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Sorghum/cowpea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intercrop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Maize/cowpea</a:t>
                      </a:r>
                      <a:r>
                        <a:rPr lang="en-US" sz="2400" baseline="0" dirty="0" smtClean="0"/>
                        <a:t> intercrop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32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082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981200"/>
            <a:ext cx="7772400" cy="4572000"/>
          </a:xfrm>
        </p:spPr>
        <p:txBody>
          <a:bodyPr/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Africa RISING partners and activities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Synergies with other ongoing projects</a:t>
            </a:r>
          </a:p>
          <a:p>
            <a:r>
              <a:rPr lang="en-US" dirty="0">
                <a:solidFill>
                  <a:prstClr val="black"/>
                </a:solidFill>
              </a:rPr>
              <a:t>Africa RISING achievements and ongoing activities in 2013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Exchange visit conclusions and suggestions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Conclusions and remarks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r>
              <a:rPr lang="en-US" sz="4000" dirty="0" smtClean="0">
                <a:solidFill>
                  <a:srgbClr val="046409"/>
                </a:solidFill>
                <a:latin typeface="Cambria" pitchFamily="18" charset="0"/>
              </a:rPr>
              <a:t>Presentation </a:t>
            </a:r>
            <a:r>
              <a:rPr lang="en-US" sz="4000" dirty="0">
                <a:solidFill>
                  <a:srgbClr val="046409"/>
                </a:solidFill>
                <a:latin typeface="Cambria" pitchFamily="18" charset="0"/>
              </a:rPr>
              <a:t>Outline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219075" y="1316889"/>
            <a:ext cx="2039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/>
              <a:t>Maize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4343400" y="1219200"/>
            <a:ext cx="4643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T1</a:t>
            </a:r>
            <a:r>
              <a:rPr lang="fr-FR" sz="1400" dirty="0" smtClean="0"/>
              <a:t> : local </a:t>
            </a:r>
            <a:r>
              <a:rPr lang="fr-FR" sz="1400" dirty="0" err="1" smtClean="0"/>
              <a:t>variety</a:t>
            </a:r>
            <a:r>
              <a:rPr lang="fr-FR" sz="1400" dirty="0" smtClean="0"/>
              <a:t>, no </a:t>
            </a:r>
            <a:r>
              <a:rPr lang="fr-FR" sz="1400" dirty="0" err="1" smtClean="0"/>
              <a:t>fertilizer</a:t>
            </a:r>
            <a:r>
              <a:rPr lang="fr-FR" sz="1400" dirty="0" smtClean="0"/>
              <a:t> </a:t>
            </a:r>
          </a:p>
          <a:p>
            <a:r>
              <a:rPr lang="fr-FR" sz="1400" b="1" dirty="0" smtClean="0"/>
              <a:t>T2</a:t>
            </a:r>
            <a:r>
              <a:rPr lang="fr-FR" sz="1400" dirty="0" smtClean="0"/>
              <a:t> : local </a:t>
            </a:r>
            <a:r>
              <a:rPr lang="fr-FR" sz="1400" dirty="0" err="1" smtClean="0"/>
              <a:t>variety</a:t>
            </a:r>
            <a:r>
              <a:rPr lang="fr-FR" sz="1400" dirty="0" smtClean="0"/>
              <a:t>, </a:t>
            </a:r>
            <a:r>
              <a:rPr lang="fr-FR" sz="1400" dirty="0" err="1" smtClean="0"/>
              <a:t>manure</a:t>
            </a:r>
            <a:r>
              <a:rPr lang="fr-FR" sz="1400" dirty="0" smtClean="0"/>
              <a:t> 9t/ha +150 kg </a:t>
            </a:r>
            <a:r>
              <a:rPr lang="fr-FR" sz="1400" dirty="0" err="1" smtClean="0"/>
              <a:t>urea</a:t>
            </a:r>
            <a:r>
              <a:rPr lang="fr-FR" sz="1400" dirty="0" smtClean="0"/>
              <a:t>, 100 kg </a:t>
            </a:r>
            <a:r>
              <a:rPr lang="fr-FR" sz="1400" dirty="0" err="1" smtClean="0"/>
              <a:t>complex</a:t>
            </a:r>
            <a:r>
              <a:rPr lang="fr-FR" sz="1400" dirty="0" smtClean="0"/>
              <a:t> 15-15-15</a:t>
            </a:r>
          </a:p>
          <a:p>
            <a:r>
              <a:rPr lang="fr-FR" sz="1400" b="1" dirty="0" smtClean="0"/>
              <a:t>T3</a:t>
            </a:r>
            <a:r>
              <a:rPr lang="fr-FR" sz="1400" dirty="0" smtClean="0"/>
              <a:t> : </a:t>
            </a:r>
            <a:r>
              <a:rPr lang="fr-FR" sz="1400" dirty="0" err="1" smtClean="0"/>
              <a:t>hybrid</a:t>
            </a:r>
            <a:r>
              <a:rPr lang="fr-FR" sz="1400" dirty="0" smtClean="0"/>
              <a:t> </a:t>
            </a:r>
            <a:r>
              <a:rPr lang="fr-FR" sz="1400" dirty="0" err="1" smtClean="0"/>
              <a:t>maize</a:t>
            </a:r>
            <a:r>
              <a:rPr lang="fr-FR" sz="1400" dirty="0" smtClean="0"/>
              <a:t> « </a:t>
            </a:r>
            <a:r>
              <a:rPr lang="fr-FR" sz="1400" dirty="0" err="1" smtClean="0"/>
              <a:t>Bondofa</a:t>
            </a:r>
            <a:r>
              <a:rPr lang="fr-FR" sz="1400" dirty="0" smtClean="0"/>
              <a:t> », no </a:t>
            </a:r>
            <a:r>
              <a:rPr lang="fr-FR" sz="1400" dirty="0" err="1" smtClean="0"/>
              <a:t>fertilizer</a:t>
            </a:r>
            <a:endParaRPr lang="fr-FR" sz="1400" dirty="0" smtClean="0"/>
          </a:p>
          <a:p>
            <a:r>
              <a:rPr lang="fr-FR" sz="1400" b="1" dirty="0" smtClean="0"/>
              <a:t>T4</a:t>
            </a:r>
            <a:r>
              <a:rPr lang="fr-FR" sz="1400" dirty="0" smtClean="0"/>
              <a:t> : </a:t>
            </a:r>
            <a:r>
              <a:rPr lang="fr-FR" sz="1400" dirty="0" err="1" smtClean="0"/>
              <a:t>hybrid</a:t>
            </a:r>
            <a:r>
              <a:rPr lang="fr-FR" sz="1400" dirty="0" smtClean="0"/>
              <a:t> </a:t>
            </a:r>
            <a:r>
              <a:rPr lang="fr-FR" sz="1400" dirty="0" err="1" smtClean="0"/>
              <a:t>maize</a:t>
            </a:r>
            <a:r>
              <a:rPr lang="fr-FR" sz="1400" dirty="0" smtClean="0"/>
              <a:t> « </a:t>
            </a:r>
            <a:r>
              <a:rPr lang="fr-FR" sz="1400" dirty="0" err="1" smtClean="0"/>
              <a:t>Bondofa</a:t>
            </a:r>
            <a:r>
              <a:rPr lang="fr-FR" sz="1400" dirty="0" smtClean="0"/>
              <a:t> », </a:t>
            </a:r>
            <a:r>
              <a:rPr lang="fr-FR" sz="1400" dirty="0" err="1" smtClean="0"/>
              <a:t>manure</a:t>
            </a:r>
            <a:r>
              <a:rPr lang="fr-FR" sz="1400" dirty="0" smtClean="0"/>
              <a:t> 9t/ha, 150 kg </a:t>
            </a:r>
            <a:r>
              <a:rPr lang="fr-FR" sz="1400" dirty="0" err="1" smtClean="0"/>
              <a:t>urea</a:t>
            </a:r>
            <a:r>
              <a:rPr lang="fr-FR" sz="1400" dirty="0" smtClean="0"/>
              <a:t>, 100 kg </a:t>
            </a:r>
            <a:r>
              <a:rPr lang="fr-FR" sz="1400" dirty="0" err="1" smtClean="0"/>
              <a:t>complex</a:t>
            </a:r>
            <a:r>
              <a:rPr lang="fr-FR" sz="1400" dirty="0" smtClean="0"/>
              <a:t> 15-15-15</a:t>
            </a:r>
            <a:endParaRPr lang="fr-FR" sz="1400" dirty="0"/>
          </a:p>
        </p:txBody>
      </p:sp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5331" y="1447800"/>
            <a:ext cx="2938069" cy="216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500306"/>
            <a:ext cx="4143372" cy="414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075" y="3648075"/>
            <a:ext cx="45815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86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891062" y="2111514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/>
              <a:t>T1</a:t>
            </a:r>
            <a:r>
              <a:rPr lang="fr-FR" sz="1000" dirty="0" smtClean="0"/>
              <a:t> : local </a:t>
            </a:r>
            <a:r>
              <a:rPr lang="fr-FR" sz="1000" dirty="0" err="1" smtClean="0"/>
              <a:t>variety</a:t>
            </a:r>
            <a:r>
              <a:rPr lang="fr-FR" sz="1000" dirty="0" smtClean="0"/>
              <a:t>, no </a:t>
            </a:r>
            <a:r>
              <a:rPr lang="fr-FR" sz="1000" dirty="0" err="1" smtClean="0"/>
              <a:t>fertilizer</a:t>
            </a:r>
            <a:r>
              <a:rPr lang="fr-FR" sz="1000" dirty="0" smtClean="0"/>
              <a:t>  ;</a:t>
            </a:r>
          </a:p>
          <a:p>
            <a:r>
              <a:rPr lang="fr-FR" sz="1000" b="1" dirty="0" smtClean="0"/>
              <a:t>T2</a:t>
            </a:r>
            <a:r>
              <a:rPr lang="fr-FR" sz="1000" dirty="0" smtClean="0"/>
              <a:t> : local </a:t>
            </a:r>
            <a:r>
              <a:rPr lang="fr-FR" sz="1000" dirty="0" err="1" smtClean="0"/>
              <a:t>variety</a:t>
            </a:r>
            <a:r>
              <a:rPr lang="fr-FR" sz="1000" dirty="0" smtClean="0"/>
              <a:t>, </a:t>
            </a:r>
            <a:r>
              <a:rPr lang="fr-FR" sz="1000" dirty="0" err="1" smtClean="0"/>
              <a:t>manure</a:t>
            </a:r>
            <a:r>
              <a:rPr lang="fr-FR" sz="1000" dirty="0" smtClean="0"/>
              <a:t> 9t/ha +DAP 75 kg/ha</a:t>
            </a:r>
          </a:p>
          <a:p>
            <a:r>
              <a:rPr lang="fr-FR" sz="1000" b="1" dirty="0" smtClean="0"/>
              <a:t>T3</a:t>
            </a:r>
            <a:r>
              <a:rPr lang="fr-FR" sz="1000" dirty="0" smtClean="0"/>
              <a:t> : </a:t>
            </a:r>
            <a:r>
              <a:rPr lang="fr-FR" sz="1000" dirty="0" err="1" smtClean="0"/>
              <a:t>hybrid</a:t>
            </a:r>
            <a:r>
              <a:rPr lang="fr-FR" sz="1000" dirty="0" smtClean="0"/>
              <a:t> </a:t>
            </a:r>
            <a:r>
              <a:rPr lang="fr-FR" sz="1000" dirty="0" err="1" smtClean="0"/>
              <a:t>sorghum</a:t>
            </a:r>
            <a:r>
              <a:rPr lang="fr-FR" sz="1000" dirty="0" smtClean="0"/>
              <a:t> « Pablo », no </a:t>
            </a:r>
            <a:r>
              <a:rPr lang="fr-FR" sz="1000" dirty="0" err="1" smtClean="0"/>
              <a:t>fertilizer</a:t>
            </a:r>
            <a:endParaRPr lang="fr-FR" sz="1000" dirty="0" smtClean="0"/>
          </a:p>
          <a:p>
            <a:r>
              <a:rPr lang="fr-FR" sz="1000" b="1" dirty="0" smtClean="0"/>
              <a:t>T4</a:t>
            </a:r>
            <a:r>
              <a:rPr lang="fr-FR" sz="1000" dirty="0" smtClean="0"/>
              <a:t> : </a:t>
            </a:r>
            <a:r>
              <a:rPr lang="fr-FR" sz="1000" dirty="0" err="1" smtClean="0"/>
              <a:t>hybrid</a:t>
            </a:r>
            <a:r>
              <a:rPr lang="fr-FR" sz="1000" dirty="0" smtClean="0"/>
              <a:t> </a:t>
            </a:r>
            <a:r>
              <a:rPr lang="fr-FR" sz="1000" dirty="0" err="1" smtClean="0"/>
              <a:t>sorghum</a:t>
            </a:r>
            <a:r>
              <a:rPr lang="fr-FR" sz="1000" dirty="0" smtClean="0"/>
              <a:t> « Pablo, </a:t>
            </a:r>
            <a:r>
              <a:rPr lang="fr-FR" sz="1000" dirty="0" err="1" smtClean="0"/>
              <a:t>manure</a:t>
            </a:r>
            <a:r>
              <a:rPr lang="fr-FR" sz="1000" dirty="0" smtClean="0"/>
              <a:t> 9t/ha, DAP 75 kg/ha</a:t>
            </a:r>
            <a:endParaRPr lang="fr-FR" sz="10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14000" contrast="14000"/>
          </a:blip>
          <a:srcRect/>
          <a:stretch>
            <a:fillRect/>
          </a:stretch>
        </p:blipFill>
        <p:spPr bwMode="auto">
          <a:xfrm>
            <a:off x="1396855" y="1374405"/>
            <a:ext cx="3022745" cy="220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0" y="1524000"/>
            <a:ext cx="1793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/>
              <a:t>Sorghum</a:t>
            </a:r>
            <a:endParaRPr lang="fr-FR" b="1" dirty="0"/>
          </a:p>
        </p:txBody>
      </p:sp>
      <p:graphicFrame>
        <p:nvGraphicFramePr>
          <p:cNvPr id="7" name="Graphique 6"/>
          <p:cNvGraphicFramePr/>
          <p:nvPr>
            <p:extLst>
              <p:ext uri="{D42A27DB-BD31-4B8C-83A1-F6EECF244321}">
                <p14:modId xmlns:p14="http://schemas.microsoft.com/office/powerpoint/2010/main" val="1401748201"/>
              </p:ext>
            </p:extLst>
          </p:nvPr>
        </p:nvGraphicFramePr>
        <p:xfrm>
          <a:off x="214282" y="3562352"/>
          <a:ext cx="428628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5313" y="2847972"/>
            <a:ext cx="4568687" cy="362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9785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357298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285728"/>
            <a:ext cx="2786082" cy="183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/>
          <p:cNvSpPr txBox="1"/>
          <p:nvPr/>
        </p:nvSpPr>
        <p:spPr>
          <a:xfrm>
            <a:off x="428596" y="-7146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/>
              <a:t>Cowpea</a:t>
            </a:r>
            <a:endParaRPr lang="fr-FR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3286116" y="285728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/>
              <a:t>T1</a:t>
            </a:r>
            <a:r>
              <a:rPr lang="fr-FR" sz="1000" dirty="0" smtClean="0"/>
              <a:t> : ‘</a:t>
            </a:r>
            <a:r>
              <a:rPr lang="fr-FR" sz="1000" dirty="0" err="1" smtClean="0"/>
              <a:t>wulibali</a:t>
            </a:r>
            <a:r>
              <a:rPr lang="fr-FR" sz="1000" dirty="0" smtClean="0"/>
              <a:t>’ </a:t>
            </a:r>
            <a:r>
              <a:rPr lang="fr-FR" sz="1000" dirty="0" err="1" smtClean="0"/>
              <a:t>cowpea</a:t>
            </a:r>
            <a:r>
              <a:rPr lang="fr-FR" sz="1000" dirty="0" smtClean="0"/>
              <a:t>, no </a:t>
            </a:r>
            <a:r>
              <a:rPr lang="fr-FR" sz="1000" dirty="0" err="1" smtClean="0"/>
              <a:t>fertilization</a:t>
            </a:r>
            <a:endParaRPr lang="fr-FR" sz="1000" dirty="0" smtClean="0"/>
          </a:p>
          <a:p>
            <a:r>
              <a:rPr lang="fr-FR" sz="1000" b="1" dirty="0" smtClean="0"/>
              <a:t>T2</a:t>
            </a:r>
            <a:r>
              <a:rPr lang="fr-FR" sz="1000" dirty="0" smtClean="0"/>
              <a:t> : ‘</a:t>
            </a:r>
            <a:r>
              <a:rPr lang="fr-FR" sz="1000" dirty="0" err="1" smtClean="0"/>
              <a:t>wulibali</a:t>
            </a:r>
            <a:r>
              <a:rPr lang="fr-FR" sz="1000" dirty="0" smtClean="0"/>
              <a:t>’ </a:t>
            </a:r>
            <a:r>
              <a:rPr lang="fr-FR" sz="1000" dirty="0" err="1" smtClean="0"/>
              <a:t>cowpea</a:t>
            </a:r>
            <a:r>
              <a:rPr lang="fr-FR" sz="1000" dirty="0" smtClean="0"/>
              <a:t>, P 20kg/ha</a:t>
            </a:r>
          </a:p>
          <a:p>
            <a:r>
              <a:rPr lang="fr-FR" sz="1000" b="1" dirty="0" smtClean="0"/>
              <a:t>T3</a:t>
            </a:r>
            <a:r>
              <a:rPr lang="fr-FR" sz="1000" dirty="0" smtClean="0"/>
              <a:t> : ‘</a:t>
            </a:r>
            <a:r>
              <a:rPr lang="fr-FR" sz="1000" dirty="0" err="1" smtClean="0"/>
              <a:t>Dunanfana</a:t>
            </a:r>
            <a:r>
              <a:rPr lang="fr-FR" sz="1000" dirty="0" smtClean="0"/>
              <a:t> </a:t>
            </a:r>
            <a:r>
              <a:rPr lang="fr-FR" sz="1000" dirty="0" err="1" smtClean="0"/>
              <a:t>cowpea</a:t>
            </a:r>
            <a:r>
              <a:rPr lang="fr-FR" sz="1000" dirty="0" smtClean="0"/>
              <a:t>,  no </a:t>
            </a:r>
            <a:r>
              <a:rPr lang="fr-FR" sz="1000" dirty="0" err="1" smtClean="0"/>
              <a:t>fertilization</a:t>
            </a:r>
            <a:endParaRPr lang="fr-FR" sz="1000" dirty="0" smtClean="0"/>
          </a:p>
          <a:p>
            <a:r>
              <a:rPr lang="fr-FR" sz="1000" b="1" dirty="0" smtClean="0"/>
              <a:t>T4</a:t>
            </a:r>
            <a:r>
              <a:rPr lang="fr-FR" sz="1000" dirty="0" smtClean="0"/>
              <a:t> : ‘</a:t>
            </a:r>
            <a:r>
              <a:rPr lang="fr-FR" sz="1000" dirty="0" err="1" smtClean="0"/>
              <a:t>Dunanfana</a:t>
            </a:r>
            <a:r>
              <a:rPr lang="fr-FR" sz="1000" dirty="0" smtClean="0"/>
              <a:t> </a:t>
            </a:r>
            <a:r>
              <a:rPr lang="fr-FR" sz="1000" dirty="0" err="1" smtClean="0"/>
              <a:t>cowpea</a:t>
            </a:r>
            <a:r>
              <a:rPr lang="fr-FR" sz="1000" dirty="0" smtClean="0"/>
              <a:t>, P 20 kg/ha</a:t>
            </a:r>
            <a:endParaRPr lang="fr-FR" sz="1000" dirty="0"/>
          </a:p>
        </p:txBody>
      </p:sp>
      <p:graphicFrame>
        <p:nvGraphicFramePr>
          <p:cNvPr id="11" name="Graphique 10"/>
          <p:cNvGraphicFramePr/>
          <p:nvPr/>
        </p:nvGraphicFramePr>
        <p:xfrm>
          <a:off x="428596" y="2214554"/>
          <a:ext cx="4000528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Graphique 11"/>
          <p:cNvGraphicFramePr/>
          <p:nvPr/>
        </p:nvGraphicFramePr>
        <p:xfrm>
          <a:off x="571472" y="4700582"/>
          <a:ext cx="3857652" cy="2157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4000504"/>
            <a:ext cx="271464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ZoneTexte 12"/>
          <p:cNvSpPr txBox="1"/>
          <p:nvPr/>
        </p:nvSpPr>
        <p:spPr>
          <a:xfrm>
            <a:off x="5929322" y="378619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T1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7000892" y="378619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T2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000760" y="648866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T3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7000892" y="648866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143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71438" y="1595613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/>
              <a:t>Soybean</a:t>
            </a:r>
            <a:endParaRPr lang="fr-FR" b="1" dirty="0"/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3942" y="1295400"/>
            <a:ext cx="3584858" cy="263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5943600" y="1780279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/>
              <a:t>T1</a:t>
            </a:r>
            <a:r>
              <a:rPr lang="fr-FR" sz="1000" dirty="0" smtClean="0"/>
              <a:t> : no </a:t>
            </a:r>
            <a:r>
              <a:rPr lang="fr-FR" sz="1000" dirty="0" err="1" smtClean="0"/>
              <a:t>fertilizer</a:t>
            </a:r>
            <a:r>
              <a:rPr lang="fr-FR" sz="1000" dirty="0" smtClean="0"/>
              <a:t> , no inoculum ;</a:t>
            </a:r>
          </a:p>
          <a:p>
            <a:r>
              <a:rPr lang="fr-FR" sz="1000" b="1" dirty="0" smtClean="0"/>
              <a:t>T2</a:t>
            </a:r>
            <a:r>
              <a:rPr lang="fr-FR" sz="1000" dirty="0" smtClean="0"/>
              <a:t> : </a:t>
            </a:r>
            <a:r>
              <a:rPr lang="fr-FR" sz="1000" dirty="0" err="1" smtClean="0"/>
              <a:t>manure</a:t>
            </a:r>
            <a:r>
              <a:rPr lang="fr-FR" sz="1000" dirty="0" smtClean="0"/>
              <a:t> 4t/ha, P 20 kg/ha, no inoculum</a:t>
            </a:r>
          </a:p>
          <a:p>
            <a:r>
              <a:rPr lang="fr-FR" sz="1000" b="1" dirty="0" smtClean="0"/>
              <a:t>T3</a:t>
            </a:r>
            <a:r>
              <a:rPr lang="fr-FR" sz="1000" dirty="0" smtClean="0"/>
              <a:t> : no </a:t>
            </a:r>
            <a:r>
              <a:rPr lang="fr-FR" sz="1000" dirty="0" err="1" smtClean="0"/>
              <a:t>fertilizer</a:t>
            </a:r>
            <a:r>
              <a:rPr lang="fr-FR" sz="1000" dirty="0" smtClean="0"/>
              <a:t>, inoculum</a:t>
            </a:r>
          </a:p>
          <a:p>
            <a:r>
              <a:rPr lang="fr-FR" sz="1000" b="1" dirty="0" smtClean="0"/>
              <a:t>T4</a:t>
            </a:r>
            <a:r>
              <a:rPr lang="fr-FR" sz="1000" dirty="0" smtClean="0"/>
              <a:t> : </a:t>
            </a:r>
            <a:r>
              <a:rPr lang="fr-FR" sz="1000" dirty="0" err="1" smtClean="0"/>
              <a:t>manure</a:t>
            </a:r>
            <a:r>
              <a:rPr lang="fr-FR" sz="1000" dirty="0" smtClean="0"/>
              <a:t> 4t/ha, P 20 kg/ha, inoculum</a:t>
            </a:r>
            <a:endParaRPr lang="fr-FR" sz="1000" dirty="0"/>
          </a:p>
        </p:txBody>
      </p:sp>
      <p:graphicFrame>
        <p:nvGraphicFramePr>
          <p:cNvPr id="7" name="Graphique 6"/>
          <p:cNvGraphicFramePr/>
          <p:nvPr>
            <p:extLst>
              <p:ext uri="{D42A27DB-BD31-4B8C-83A1-F6EECF244321}">
                <p14:modId xmlns:p14="http://schemas.microsoft.com/office/powerpoint/2010/main" val="150668437"/>
              </p:ext>
            </p:extLst>
          </p:nvPr>
        </p:nvGraphicFramePr>
        <p:xfrm>
          <a:off x="43729" y="393252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8452" y="3861088"/>
            <a:ext cx="440927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6741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209800"/>
            <a:ext cx="7772400" cy="4572000"/>
          </a:xfrm>
        </p:spPr>
        <p:txBody>
          <a:bodyPr/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Promising results, potential of 100 USD/ha more net profit than the local practice with about 20 USD /ha investment (hybrid seed, </a:t>
            </a:r>
            <a:r>
              <a:rPr lang="en-US" dirty="0" err="1" smtClean="0">
                <a:solidFill>
                  <a:prstClr val="black"/>
                </a:solidFill>
              </a:rPr>
              <a:t>fertiliser</a:t>
            </a:r>
            <a:r>
              <a:rPr lang="en-US" dirty="0" smtClean="0">
                <a:solidFill>
                  <a:prstClr val="black"/>
                </a:solidFill>
              </a:rPr>
              <a:t>, disk)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8077200" cy="762000"/>
          </a:xfrm>
        </p:spPr>
        <p:txBody>
          <a:bodyPr/>
          <a:lstStyle/>
          <a:p>
            <a:r>
              <a:rPr lang="en-US" sz="2800" dirty="0" smtClean="0">
                <a:solidFill>
                  <a:srgbClr val="046409"/>
                </a:solidFill>
                <a:latin typeface="Cambria" pitchFamily="18" charset="0"/>
              </a:rPr>
              <a:t>Participatory agro-economical analyses of </a:t>
            </a:r>
            <a:r>
              <a:rPr lang="en-US" sz="2800" dirty="0" err="1" smtClean="0">
                <a:solidFill>
                  <a:srgbClr val="046409"/>
                </a:solidFill>
                <a:latin typeface="Cambria" pitchFamily="18" charset="0"/>
              </a:rPr>
              <a:t>mechanised</a:t>
            </a:r>
            <a:r>
              <a:rPr lang="en-US" sz="2800" dirty="0" smtClean="0">
                <a:solidFill>
                  <a:srgbClr val="046409"/>
                </a:solidFill>
                <a:latin typeface="Cambria" pitchFamily="18" charset="0"/>
              </a:rPr>
              <a:t> </a:t>
            </a:r>
            <a:r>
              <a:rPr lang="en-US" sz="2800" dirty="0" err="1" smtClean="0">
                <a:solidFill>
                  <a:srgbClr val="046409"/>
                </a:solidFill>
                <a:latin typeface="Cambria" pitchFamily="18" charset="0"/>
              </a:rPr>
              <a:t>microdosing</a:t>
            </a:r>
            <a:r>
              <a:rPr lang="en-US" sz="2800" dirty="0" smtClean="0">
                <a:solidFill>
                  <a:srgbClr val="046409"/>
                </a:solidFill>
                <a:latin typeface="Cambria" pitchFamily="18" charset="0"/>
              </a:rPr>
              <a:t> trials with sorghum</a:t>
            </a:r>
            <a:endParaRPr lang="en-US" sz="2800" dirty="0"/>
          </a:p>
        </p:txBody>
      </p:sp>
      <p:pic>
        <p:nvPicPr>
          <p:cNvPr id="5122" name="Picture 2" descr="F:\DCIM\105MSDCF\DSC0294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2" t="6061" b="27677"/>
          <a:stretch/>
        </p:blipFill>
        <p:spPr bwMode="auto">
          <a:xfrm>
            <a:off x="4475018" y="3741605"/>
            <a:ext cx="4516582" cy="288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vanmourik\Documents\ICRISATwork\Current projects2010-2011\HOPE BMGF project\TrainingWorkshops\FormationMicroMecKoutialaMay2013\Photos\DSC019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41604"/>
            <a:ext cx="3886200" cy="288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94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">
              <a:spcBef>
                <a:spcPct val="20000"/>
              </a:spcBef>
              <a:buClr>
                <a:srgbClr val="156734"/>
              </a:buClr>
            </a:pPr>
            <a:r>
              <a:rPr lang="en-US" sz="2800" dirty="0" smtClean="0">
                <a:solidFill>
                  <a:srgbClr val="046409"/>
                </a:solidFill>
                <a:latin typeface="Cambria" pitchFamily="18" charset="0"/>
                <a:ea typeface="+mn-ea"/>
                <a:cs typeface="+mn-cs"/>
              </a:rPr>
              <a:t>Strategic sheep feeding trials initiated with cowpea/groundnut hay and maize bran</a:t>
            </a:r>
            <a:endParaRPr lang="en-US" sz="2800" dirty="0">
              <a:solidFill>
                <a:srgbClr val="046409"/>
              </a:solidFill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828" y="2743200"/>
            <a:ext cx="5977798" cy="398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2438400"/>
            <a:ext cx="2667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feed treatments:</a:t>
            </a:r>
          </a:p>
          <a:p>
            <a:endParaRPr lang="en-US" dirty="0"/>
          </a:p>
          <a:p>
            <a:r>
              <a:rPr lang="en-US" dirty="0" smtClean="0"/>
              <a:t>600g legume hay/day</a:t>
            </a:r>
          </a:p>
          <a:p>
            <a:endParaRPr lang="en-US" dirty="0" smtClean="0"/>
          </a:p>
          <a:p>
            <a:r>
              <a:rPr lang="en-US" dirty="0" smtClean="0"/>
              <a:t>900g legume hay/day</a:t>
            </a:r>
          </a:p>
          <a:p>
            <a:endParaRPr lang="en-US" dirty="0"/>
          </a:p>
          <a:p>
            <a:r>
              <a:rPr lang="en-US" dirty="0" smtClean="0"/>
              <a:t>600g legume hay &amp; 400 g maize bran /day</a:t>
            </a:r>
          </a:p>
          <a:p>
            <a:endParaRPr lang="en-US" dirty="0"/>
          </a:p>
          <a:p>
            <a:r>
              <a:rPr lang="en-US" dirty="0" smtClean="0"/>
              <a:t>Vaccinations and salt lick blocks standard treatment for 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450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81000" y="1981200"/>
            <a:ext cx="7772400" cy="4572000"/>
          </a:xfrm>
        </p:spPr>
        <p:txBody>
          <a:bodyPr/>
          <a:lstStyle/>
          <a:p>
            <a:r>
              <a:rPr lang="en-US" sz="2400" dirty="0" smtClean="0"/>
              <a:t>Distribution &amp; viewings of videos related to sustainable intensification options performed in all AR villages </a:t>
            </a:r>
          </a:p>
          <a:p>
            <a:pPr marL="11430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(~100 DVDs distributed, &gt; 10,000 farmers exposed)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Preliminary study performed on what information is retained and what farmers do with the information (unsupervised experimentation and innovation)</a:t>
            </a:r>
          </a:p>
          <a:p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685800"/>
          </a:xfrm>
        </p:spPr>
        <p:txBody>
          <a:bodyPr/>
          <a:lstStyle/>
          <a:p>
            <a:r>
              <a:rPr lang="en-US" sz="4000" spc="-100" dirty="0">
                <a:solidFill>
                  <a:srgbClr val="046409"/>
                </a:solidFill>
                <a:latin typeface="Cambria" pitchFamily="18" charset="0"/>
              </a:rPr>
              <a:t>RO3 Scaling approaches</a:t>
            </a:r>
          </a:p>
        </p:txBody>
      </p:sp>
      <p:pic>
        <p:nvPicPr>
          <p:cNvPr id="4" name="Picture 9" descr="IMG_44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9450"/>
            <a:ext cx="2819400" cy="211455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IMG_442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t="36922"/>
          <a:stretch/>
        </p:blipFill>
        <p:spPr bwMode="auto">
          <a:xfrm>
            <a:off x="4800600" y="3219450"/>
            <a:ext cx="4301836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vanmourik\Pictures\Gender video - Sanambele- Siby - Koutiala - Bougouni Oct 2012\IMG_43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219450"/>
            <a:ext cx="28956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051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077200" cy="609600"/>
          </a:xfrm>
        </p:spPr>
        <p:txBody>
          <a:bodyPr/>
          <a:lstStyle/>
          <a:p>
            <a:r>
              <a:rPr lang="en-US" sz="4800" dirty="0">
                <a:solidFill>
                  <a:srgbClr val="046409"/>
                </a:solidFill>
                <a:latin typeface="Cambria"/>
              </a:rPr>
              <a:t>Capacity building (1)</a:t>
            </a:r>
            <a:endParaRPr lang="en-US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508593"/>
              </p:ext>
            </p:extLst>
          </p:nvPr>
        </p:nvGraphicFramePr>
        <p:xfrm>
          <a:off x="457200" y="2209800"/>
          <a:ext cx="8077200" cy="404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5400"/>
                <a:gridCol w="838200"/>
                <a:gridCol w="1066800"/>
                <a:gridCol w="1066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Training title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Women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Nutrition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field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schools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(8</a:t>
                      </a:r>
                      <a:r>
                        <a:rPr lang="fr-FR" sz="1800" baseline="0" dirty="0" smtClean="0">
                          <a:solidFill>
                            <a:prstClr val="black"/>
                          </a:solidFill>
                        </a:rPr>
                        <a:t> modules, AVRDC, ICRISAT)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660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Vegetable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processing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, conservation and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storage</a:t>
                      </a:r>
                      <a:r>
                        <a:rPr lang="fr-FR" sz="1800" baseline="0" dirty="0" smtClean="0">
                          <a:solidFill>
                            <a:prstClr val="black"/>
                          </a:solidFill>
                        </a:rPr>
                        <a:t> (AVRDC)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Mechanised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microdosing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technique &amp; trial establishment (ICRISAT)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 of media for large scale</a:t>
                      </a:r>
                      <a:r>
                        <a:rPr lang="en-US" baseline="0" dirty="0" smtClean="0"/>
                        <a:t> farmer training (ICRISAT)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Grafting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and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planting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practices for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improved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fruit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trees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(ICRAF)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Establishment of rural </a:t>
                      </a:r>
                      <a:r>
                        <a:rPr lang="fr-FR" sz="1800" dirty="0" err="1" smtClean="0">
                          <a:solidFill>
                            <a:prstClr val="black"/>
                          </a:solidFill>
                        </a:rPr>
                        <a:t>resource</a:t>
                      </a:r>
                      <a:r>
                        <a:rPr lang="fr-FR" sz="1800" dirty="0" smtClean="0">
                          <a:solidFill>
                            <a:prstClr val="black"/>
                          </a:solidFill>
                        </a:rPr>
                        <a:t> center  (ICRAF)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Introduction</a:t>
                      </a:r>
                      <a:r>
                        <a:rPr lang="en-US" baseline="0" dirty="0" smtClean="0"/>
                        <a:t> to monitoring and evaluation (IFPRI, ICRISAT)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5990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/>
            <a:r>
              <a:rPr lang="fr-FR" dirty="0" err="1">
                <a:solidFill>
                  <a:prstClr val="black"/>
                </a:solidFill>
              </a:rPr>
              <a:t>Integration</a:t>
            </a:r>
            <a:r>
              <a:rPr lang="fr-FR" dirty="0">
                <a:solidFill>
                  <a:prstClr val="black"/>
                </a:solidFill>
              </a:rPr>
              <a:t>, </a:t>
            </a:r>
            <a:r>
              <a:rPr lang="fr-FR" dirty="0" err="1">
                <a:solidFill>
                  <a:prstClr val="black"/>
                </a:solidFill>
              </a:rPr>
              <a:t>integration</a:t>
            </a:r>
            <a:r>
              <a:rPr lang="fr-FR" dirty="0">
                <a:solidFill>
                  <a:prstClr val="black"/>
                </a:solidFill>
              </a:rPr>
              <a:t> &amp; </a:t>
            </a:r>
            <a:r>
              <a:rPr lang="fr-FR" dirty="0" err="1">
                <a:solidFill>
                  <a:prstClr val="black"/>
                </a:solidFill>
              </a:rPr>
              <a:t>integration</a:t>
            </a:r>
            <a:r>
              <a:rPr lang="fr-FR" dirty="0">
                <a:solidFill>
                  <a:prstClr val="black"/>
                </a:solidFill>
              </a:rPr>
              <a:t>!!</a:t>
            </a:r>
          </a:p>
          <a:p>
            <a:pPr marL="457200" indent="-457200"/>
            <a:r>
              <a:rPr lang="fr-FR" dirty="0" smtClean="0">
                <a:solidFill>
                  <a:prstClr val="black"/>
                </a:solidFill>
              </a:rPr>
              <a:t>Organisations, </a:t>
            </a:r>
            <a:r>
              <a:rPr lang="fr-FR" dirty="0">
                <a:solidFill>
                  <a:prstClr val="black"/>
                </a:solidFill>
              </a:rPr>
              <a:t>technologies, </a:t>
            </a:r>
            <a:r>
              <a:rPr lang="fr-FR" dirty="0" smtClean="0">
                <a:solidFill>
                  <a:prstClr val="black"/>
                </a:solidFill>
              </a:rPr>
              <a:t>system </a:t>
            </a:r>
            <a:r>
              <a:rPr lang="fr-FR" dirty="0">
                <a:solidFill>
                  <a:prstClr val="black"/>
                </a:solidFill>
              </a:rPr>
              <a:t>components, </a:t>
            </a:r>
            <a:r>
              <a:rPr lang="fr-FR" dirty="0" err="1" smtClean="0">
                <a:solidFill>
                  <a:prstClr val="black"/>
                </a:solidFill>
              </a:rPr>
              <a:t>Harmonizing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>
                <a:solidFill>
                  <a:prstClr val="black"/>
                </a:solidFill>
              </a:rPr>
              <a:t>data collection, sharing and </a:t>
            </a:r>
            <a:r>
              <a:rPr lang="fr-FR" dirty="0" err="1">
                <a:solidFill>
                  <a:prstClr val="black"/>
                </a:solidFill>
              </a:rPr>
              <a:t>reporting</a:t>
            </a:r>
            <a:endParaRPr lang="fr-FR" dirty="0">
              <a:solidFill>
                <a:prstClr val="black"/>
              </a:solidFill>
            </a:endParaRPr>
          </a:p>
          <a:p>
            <a:pPr marL="457200" indent="-457200"/>
            <a:r>
              <a:rPr lang="fr-FR" dirty="0" err="1" smtClean="0">
                <a:solidFill>
                  <a:prstClr val="black"/>
                </a:solidFill>
              </a:rPr>
              <a:t>Describe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where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activities</a:t>
            </a:r>
            <a:r>
              <a:rPr lang="fr-FR" dirty="0">
                <a:solidFill>
                  <a:prstClr val="black"/>
                </a:solidFill>
              </a:rPr>
              <a:t> fit </a:t>
            </a:r>
            <a:r>
              <a:rPr lang="fr-FR" dirty="0" err="1">
                <a:solidFill>
                  <a:prstClr val="black"/>
                </a:solidFill>
              </a:rPr>
              <a:t>into</a:t>
            </a:r>
            <a:r>
              <a:rPr lang="fr-FR" dirty="0">
                <a:solidFill>
                  <a:prstClr val="black"/>
                </a:solidFill>
              </a:rPr>
              <a:t> the </a:t>
            </a:r>
            <a:r>
              <a:rPr lang="fr-FR" dirty="0" err="1">
                <a:solidFill>
                  <a:prstClr val="black"/>
                </a:solidFill>
              </a:rPr>
              <a:t>farming</a:t>
            </a:r>
            <a:r>
              <a:rPr lang="fr-FR" dirty="0">
                <a:solidFill>
                  <a:prstClr val="black"/>
                </a:solidFill>
              </a:rPr>
              <a:t> system and </a:t>
            </a:r>
            <a:r>
              <a:rPr lang="fr-FR" dirty="0" err="1">
                <a:solidFill>
                  <a:prstClr val="black"/>
                </a:solidFill>
              </a:rPr>
              <a:t>describe</a:t>
            </a:r>
            <a:r>
              <a:rPr lang="fr-FR" dirty="0">
                <a:solidFill>
                  <a:prstClr val="black"/>
                </a:solidFill>
              </a:rPr>
              <a:t> links to </a:t>
            </a:r>
            <a:r>
              <a:rPr lang="fr-FR" dirty="0" err="1">
                <a:solidFill>
                  <a:prstClr val="black"/>
                </a:solidFill>
              </a:rPr>
              <a:t>other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activities</a:t>
            </a:r>
            <a:endParaRPr lang="fr-FR" dirty="0">
              <a:solidFill>
                <a:prstClr val="black"/>
              </a:solidFill>
            </a:endParaRPr>
          </a:p>
          <a:p>
            <a:pPr marL="457200" indent="-457200"/>
            <a:r>
              <a:rPr lang="fr-FR" dirty="0" err="1">
                <a:solidFill>
                  <a:prstClr val="black"/>
                </a:solidFill>
              </a:rPr>
              <a:t>F</a:t>
            </a:r>
            <a:r>
              <a:rPr lang="fr-FR" dirty="0" err="1" smtClean="0">
                <a:solidFill>
                  <a:prstClr val="black"/>
                </a:solidFill>
              </a:rPr>
              <a:t>lexibility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partnerships</a:t>
            </a:r>
            <a:r>
              <a:rPr lang="fr-FR" dirty="0">
                <a:solidFill>
                  <a:prstClr val="black"/>
                </a:solidFill>
              </a:rPr>
              <a:t> and consultations </a:t>
            </a:r>
            <a:r>
              <a:rPr lang="fr-FR" dirty="0" err="1">
                <a:solidFill>
                  <a:prstClr val="black"/>
                </a:solidFill>
              </a:rPr>
              <a:t>where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necessary</a:t>
            </a:r>
            <a:endParaRPr lang="fr-FR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46409"/>
                </a:solidFill>
                <a:latin typeface="Cambria"/>
              </a:rPr>
              <a:t>Exchange visit conclusions and </a:t>
            </a:r>
            <a:r>
              <a:rPr lang="en-US" sz="3200" dirty="0" smtClean="0">
                <a:solidFill>
                  <a:srgbClr val="046409"/>
                </a:solidFill>
                <a:latin typeface="Cambria"/>
              </a:rPr>
              <a:t>suggestions from participants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53782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anmourik\Desktop\ExchangeVisit-AR-Koutiala21-25Oct2013\PicturesAR-ExchangeVisit\DSC026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009" y="3153641"/>
            <a:ext cx="2916382" cy="218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8091" y="1295399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4800" spc="-100" dirty="0">
                <a:solidFill>
                  <a:srgbClr val="046409"/>
                </a:solidFill>
                <a:latin typeface="Cambria"/>
                <a:ea typeface="+mj-ea"/>
                <a:cs typeface="+mj-cs"/>
              </a:rPr>
              <a:t>Thank you / merci!</a:t>
            </a:r>
          </a:p>
        </p:txBody>
      </p:sp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76200" y="1981200"/>
            <a:ext cx="3276600" cy="4572000"/>
          </a:xfrm>
        </p:spPr>
        <p:txBody>
          <a:bodyPr/>
          <a:lstStyle/>
          <a:p>
            <a:pPr marL="11430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Focus on </a:t>
            </a:r>
          </a:p>
          <a:p>
            <a:pPr marL="457200" indent="-342900">
              <a:buAutoNum type="arabicParenBoth"/>
            </a:pPr>
            <a:r>
              <a:rPr lang="en-US" sz="1600" dirty="0" smtClean="0">
                <a:solidFill>
                  <a:prstClr val="black"/>
                </a:solidFill>
              </a:rPr>
              <a:t>Sustainable </a:t>
            </a:r>
            <a:r>
              <a:rPr lang="en-US" sz="1600" dirty="0">
                <a:solidFill>
                  <a:prstClr val="black"/>
                </a:solidFill>
              </a:rPr>
              <a:t>intensification </a:t>
            </a:r>
            <a:endParaRPr lang="en-US" sz="1600" dirty="0" smtClean="0">
              <a:solidFill>
                <a:prstClr val="black"/>
              </a:solidFill>
            </a:endParaRPr>
          </a:p>
          <a:p>
            <a:pPr marL="457200" indent="-342900">
              <a:buAutoNum type="arabicParenBoth"/>
            </a:pPr>
            <a:r>
              <a:rPr lang="en-US" sz="1600" dirty="0" smtClean="0">
                <a:solidFill>
                  <a:prstClr val="black"/>
                </a:solidFill>
              </a:rPr>
              <a:t>Farm </a:t>
            </a:r>
            <a:r>
              <a:rPr lang="en-US" sz="1600" dirty="0">
                <a:solidFill>
                  <a:prstClr val="black"/>
                </a:solidFill>
              </a:rPr>
              <a:t>household scale</a:t>
            </a:r>
          </a:p>
          <a:p>
            <a:pPr marL="11430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Interactions with other scales acknowledged and </a:t>
            </a:r>
            <a:r>
              <a:rPr lang="en-US" sz="1600" dirty="0" smtClean="0">
                <a:solidFill>
                  <a:prstClr val="black"/>
                </a:solidFill>
              </a:rPr>
              <a:t>studied</a:t>
            </a:r>
          </a:p>
          <a:p>
            <a:pPr marL="114300" indent="0">
              <a:buNone/>
            </a:pPr>
            <a:r>
              <a:rPr lang="en-US" sz="1600" dirty="0" smtClean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i.e</a:t>
            </a:r>
            <a:r>
              <a:rPr lang="en-US" sz="1600" dirty="0">
                <a:solidFill>
                  <a:prstClr val="black"/>
                </a:solidFill>
              </a:rPr>
              <a:t> community, </a:t>
            </a:r>
            <a:r>
              <a:rPr lang="en-US" sz="1600" dirty="0" smtClean="0">
                <a:solidFill>
                  <a:prstClr val="black"/>
                </a:solidFill>
              </a:rPr>
              <a:t>landscape, watershed etc.</a:t>
            </a:r>
          </a:p>
          <a:p>
            <a:pPr marL="114300" indent="0">
              <a:buNone/>
            </a:pPr>
            <a:endParaRPr lang="en-US" sz="1600" dirty="0" smtClean="0">
              <a:solidFill>
                <a:prstClr val="black"/>
              </a:solidFill>
            </a:endParaRPr>
          </a:p>
          <a:p>
            <a:pPr marL="114300" indent="0">
              <a:buNone/>
            </a:pPr>
            <a:r>
              <a:rPr lang="en-US" sz="1600" dirty="0" smtClean="0">
                <a:solidFill>
                  <a:prstClr val="black"/>
                </a:solidFill>
              </a:rPr>
              <a:t>Stepwise </a:t>
            </a:r>
            <a:r>
              <a:rPr lang="en-US" sz="1600" dirty="0">
                <a:solidFill>
                  <a:prstClr val="black"/>
                </a:solidFill>
              </a:rPr>
              <a:t>progress towards SI</a:t>
            </a:r>
          </a:p>
          <a:p>
            <a:pPr marL="114300" indent="0">
              <a:lnSpc>
                <a:spcPct val="200000"/>
              </a:lnSpc>
              <a:buNone/>
            </a:pPr>
            <a:r>
              <a:rPr lang="en-US" sz="1600" dirty="0">
                <a:solidFill>
                  <a:prstClr val="black"/>
                </a:solidFill>
              </a:rPr>
              <a:t>Farm </a:t>
            </a:r>
            <a:r>
              <a:rPr lang="en-US" sz="1600" dirty="0" smtClean="0">
                <a:solidFill>
                  <a:prstClr val="black"/>
                </a:solidFill>
              </a:rPr>
              <a:t>typologies</a:t>
            </a:r>
            <a:endParaRPr lang="en-US" sz="1600" dirty="0">
              <a:solidFill>
                <a:prstClr val="black"/>
              </a:solidFill>
            </a:endParaRPr>
          </a:p>
          <a:p>
            <a:pPr marL="114300" indent="0">
              <a:lnSpc>
                <a:spcPct val="200000"/>
              </a:lnSpc>
              <a:buNone/>
            </a:pPr>
            <a:r>
              <a:rPr lang="en-US" sz="1600" dirty="0">
                <a:solidFill>
                  <a:prstClr val="black"/>
                </a:solidFill>
              </a:rPr>
              <a:t>Platforms, co-learning</a:t>
            </a:r>
          </a:p>
          <a:p>
            <a:pPr marL="114300" indent="0">
              <a:lnSpc>
                <a:spcPct val="200000"/>
              </a:lnSpc>
              <a:buNone/>
            </a:pPr>
            <a:r>
              <a:rPr lang="en-US" sz="1600" dirty="0">
                <a:solidFill>
                  <a:prstClr val="black"/>
                </a:solidFill>
              </a:rPr>
              <a:t>Critical entry points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r>
              <a:rPr lang="en-US" sz="4000" dirty="0" smtClean="0">
                <a:solidFill>
                  <a:srgbClr val="046409"/>
                </a:solidFill>
                <a:latin typeface="Cambria" pitchFamily="18" charset="0"/>
              </a:rPr>
              <a:t>Conceptual framework</a:t>
            </a:r>
            <a:endParaRPr lang="en-US" sz="4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046351"/>
            <a:ext cx="6400800" cy="481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59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981200"/>
            <a:ext cx="7772400" cy="4572000"/>
          </a:xfrm>
        </p:spPr>
        <p:txBody>
          <a:bodyPr/>
          <a:lstStyle/>
          <a:p>
            <a:pPr lvl="0"/>
            <a:r>
              <a:rPr lang="fr-FR" dirty="0" err="1">
                <a:solidFill>
                  <a:prstClr val="black"/>
                </a:solidFill>
              </a:rPr>
              <a:t>Improving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vegetable</a:t>
            </a:r>
            <a:r>
              <a:rPr lang="fr-FR" dirty="0">
                <a:solidFill>
                  <a:prstClr val="black"/>
                </a:solidFill>
              </a:rPr>
              <a:t> production and </a:t>
            </a:r>
            <a:r>
              <a:rPr lang="fr-FR" dirty="0" err="1">
                <a:solidFill>
                  <a:prstClr val="black"/>
                </a:solidFill>
              </a:rPr>
              <a:t>processing</a:t>
            </a:r>
            <a:r>
              <a:rPr lang="fr-FR" dirty="0">
                <a:solidFill>
                  <a:prstClr val="black"/>
                </a:solidFill>
              </a:rPr>
              <a:t> </a:t>
            </a:r>
            <a:br>
              <a:rPr lang="fr-FR" dirty="0">
                <a:solidFill>
                  <a:prstClr val="black"/>
                </a:solidFill>
              </a:rPr>
            </a:br>
            <a:r>
              <a:rPr lang="fr-FR" dirty="0">
                <a:solidFill>
                  <a:prstClr val="black"/>
                </a:solidFill>
              </a:rPr>
              <a:t>(USAID, AVRDC)</a:t>
            </a:r>
          </a:p>
          <a:p>
            <a:pPr lvl="0"/>
            <a:r>
              <a:rPr lang="fr-FR" dirty="0">
                <a:solidFill>
                  <a:prstClr val="black"/>
                </a:solidFill>
              </a:rPr>
              <a:t>FARMSEM </a:t>
            </a:r>
            <a:r>
              <a:rPr lang="fr-FR" dirty="0" err="1">
                <a:solidFill>
                  <a:prstClr val="black"/>
                </a:solidFill>
              </a:rPr>
              <a:t>seed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enterprise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project</a:t>
            </a:r>
            <a:r>
              <a:rPr lang="fr-FR" dirty="0">
                <a:solidFill>
                  <a:prstClr val="black"/>
                </a:solidFill>
              </a:rPr>
              <a:t> on </a:t>
            </a:r>
            <a:r>
              <a:rPr lang="fr-FR" dirty="0" err="1">
                <a:solidFill>
                  <a:prstClr val="black"/>
                </a:solidFill>
              </a:rPr>
              <a:t>dryland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crops</a:t>
            </a:r>
            <a:r>
              <a:rPr lang="fr-FR" dirty="0">
                <a:solidFill>
                  <a:prstClr val="black"/>
                </a:solidFill>
              </a:rPr>
              <a:t> (USAID, ICRISAT) </a:t>
            </a:r>
          </a:p>
          <a:p>
            <a:pPr lvl="0"/>
            <a:r>
              <a:rPr lang="fr-FR" dirty="0">
                <a:solidFill>
                  <a:prstClr val="black"/>
                </a:solidFill>
              </a:rPr>
              <a:t>Agro-</a:t>
            </a:r>
            <a:r>
              <a:rPr lang="fr-FR" dirty="0" err="1">
                <a:solidFill>
                  <a:prstClr val="black"/>
                </a:solidFill>
              </a:rPr>
              <a:t>ecological</a:t>
            </a:r>
            <a:r>
              <a:rPr lang="fr-FR" dirty="0">
                <a:solidFill>
                  <a:prstClr val="black"/>
                </a:solidFill>
              </a:rPr>
              <a:t> intensification </a:t>
            </a:r>
            <a:r>
              <a:rPr lang="fr-FR" dirty="0" err="1">
                <a:solidFill>
                  <a:prstClr val="black"/>
                </a:solidFill>
              </a:rPr>
              <a:t>project</a:t>
            </a:r>
            <a:r>
              <a:rPr lang="fr-FR" dirty="0">
                <a:solidFill>
                  <a:prstClr val="black"/>
                </a:solidFill>
              </a:rPr>
              <a:t> (</a:t>
            </a:r>
            <a:r>
              <a:rPr lang="fr-FR" dirty="0" err="1">
                <a:solidFill>
                  <a:prstClr val="black"/>
                </a:solidFill>
              </a:rPr>
              <a:t>McKnight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Foundation</a:t>
            </a:r>
            <a:r>
              <a:rPr lang="fr-FR" dirty="0">
                <a:solidFill>
                  <a:prstClr val="black"/>
                </a:solidFill>
              </a:rPr>
              <a:t>, WUR, IER, ICRISAT, AMEDD)</a:t>
            </a:r>
          </a:p>
          <a:p>
            <a:pPr lvl="0"/>
            <a:r>
              <a:rPr lang="fr-FR" dirty="0" err="1">
                <a:solidFill>
                  <a:prstClr val="black"/>
                </a:solidFill>
              </a:rPr>
              <a:t>Dryland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Systems</a:t>
            </a:r>
            <a:r>
              <a:rPr lang="fr-FR" dirty="0">
                <a:solidFill>
                  <a:prstClr val="black"/>
                </a:solidFill>
              </a:rPr>
              <a:t> and WLE CGIAR </a:t>
            </a:r>
            <a:r>
              <a:rPr lang="fr-FR" dirty="0" err="1">
                <a:solidFill>
                  <a:prstClr val="black"/>
                </a:solidFill>
              </a:rPr>
              <a:t>research</a:t>
            </a:r>
            <a:r>
              <a:rPr lang="fr-FR" dirty="0">
                <a:solidFill>
                  <a:prstClr val="black"/>
                </a:solidFill>
              </a:rPr>
              <a:t> program</a:t>
            </a:r>
            <a:br>
              <a:rPr lang="fr-FR" dirty="0">
                <a:solidFill>
                  <a:prstClr val="black"/>
                </a:solidFill>
              </a:rPr>
            </a:br>
            <a:r>
              <a:rPr lang="fr-FR" dirty="0">
                <a:solidFill>
                  <a:prstClr val="black"/>
                </a:solidFill>
              </a:rPr>
              <a:t>(ICRISAT, ICRAF, ILRI, IWMI, Bioversity)</a:t>
            </a:r>
          </a:p>
          <a:p>
            <a:pPr lvl="0"/>
            <a:r>
              <a:rPr lang="fr-FR" dirty="0">
                <a:solidFill>
                  <a:prstClr val="black"/>
                </a:solidFill>
              </a:rPr>
              <a:t>CORAF </a:t>
            </a:r>
            <a:r>
              <a:rPr lang="fr-FR" dirty="0" err="1">
                <a:solidFill>
                  <a:prstClr val="black"/>
                </a:solidFill>
              </a:rPr>
              <a:t>project</a:t>
            </a:r>
            <a:r>
              <a:rPr lang="fr-FR" dirty="0">
                <a:solidFill>
                  <a:prstClr val="black"/>
                </a:solidFill>
              </a:rPr>
              <a:t> on </a:t>
            </a:r>
            <a:r>
              <a:rPr lang="fr-FR" dirty="0" err="1">
                <a:solidFill>
                  <a:prstClr val="black"/>
                </a:solidFill>
              </a:rPr>
              <a:t>crop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livestock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integration</a:t>
            </a:r>
            <a:r>
              <a:rPr lang="fr-FR" dirty="0">
                <a:solidFill>
                  <a:prstClr val="black"/>
                </a:solidFill>
              </a:rPr>
              <a:t> (IER)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r>
              <a:rPr lang="fr-FR" sz="4000" dirty="0">
                <a:solidFill>
                  <a:srgbClr val="046409"/>
                </a:solidFill>
                <a:latin typeface="Cambria" pitchFamily="18" charset="0"/>
              </a:rPr>
              <a:t>Synergies </a:t>
            </a:r>
            <a:r>
              <a:rPr lang="fr-FR" sz="4000" dirty="0" err="1">
                <a:solidFill>
                  <a:srgbClr val="046409"/>
                </a:solidFill>
                <a:latin typeface="Cambria" pitchFamily="18" charset="0"/>
              </a:rPr>
              <a:t>with</a:t>
            </a:r>
            <a:r>
              <a:rPr lang="fr-FR" sz="4000" dirty="0">
                <a:solidFill>
                  <a:srgbClr val="046409"/>
                </a:solidFill>
                <a:latin typeface="Cambria" pitchFamily="18" charset="0"/>
              </a:rPr>
              <a:t> </a:t>
            </a:r>
            <a:r>
              <a:rPr lang="fr-FR" sz="4000" dirty="0" err="1">
                <a:solidFill>
                  <a:srgbClr val="046409"/>
                </a:solidFill>
                <a:latin typeface="Cambria" pitchFamily="18" charset="0"/>
              </a:rPr>
              <a:t>other</a:t>
            </a:r>
            <a:r>
              <a:rPr lang="fr-FR" sz="4000" dirty="0">
                <a:solidFill>
                  <a:srgbClr val="046409"/>
                </a:solidFill>
                <a:latin typeface="Cambria" pitchFamily="18" charset="0"/>
              </a:rPr>
              <a:t> initiatives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9546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981200"/>
            <a:ext cx="7772400" cy="4572000"/>
          </a:xfrm>
        </p:spPr>
        <p:txBody>
          <a:bodyPr/>
          <a:lstStyle/>
          <a:p>
            <a:pPr marL="114300" indent="0">
              <a:buNone/>
            </a:pPr>
            <a:r>
              <a:rPr lang="fr-FR" sz="2000" dirty="0">
                <a:solidFill>
                  <a:prstClr val="black"/>
                </a:solidFill>
              </a:rPr>
              <a:t>Four Research Outputs (</a:t>
            </a:r>
            <a:r>
              <a:rPr lang="fr-FR" sz="2000" dirty="0" err="1">
                <a:solidFill>
                  <a:prstClr val="black"/>
                </a:solidFill>
              </a:rPr>
              <a:t>RO’s</a:t>
            </a:r>
            <a:r>
              <a:rPr lang="fr-FR" sz="2000" dirty="0">
                <a:solidFill>
                  <a:prstClr val="black"/>
                </a:solidFill>
              </a:rPr>
              <a:t>):</a:t>
            </a:r>
          </a:p>
          <a:p>
            <a:pPr marL="114300" indent="0">
              <a:buNone/>
            </a:pPr>
            <a:r>
              <a:rPr lang="en-US" sz="2000" dirty="0">
                <a:solidFill>
                  <a:schemeClr val="accent3"/>
                </a:solidFill>
              </a:rPr>
              <a:t>1: Situation Analysis and Program-wide Synthesis (IFPRI, WUR and partners)</a:t>
            </a:r>
          </a:p>
          <a:p>
            <a:pPr marL="114300" indent="0">
              <a:buNone/>
            </a:pPr>
            <a:r>
              <a:rPr lang="en-US" sz="2000" dirty="0">
                <a:solidFill>
                  <a:schemeClr val="accent3"/>
                </a:solidFill>
              </a:rPr>
              <a:t>2: Integrated Systems Improvement (CGIAR, AVRDC, WUR, national partners)</a:t>
            </a:r>
          </a:p>
          <a:p>
            <a:pPr marL="114300" indent="0">
              <a:buNone/>
            </a:pPr>
            <a:r>
              <a:rPr lang="en-US" sz="2000" dirty="0">
                <a:solidFill>
                  <a:schemeClr val="accent3"/>
                </a:solidFill>
              </a:rPr>
              <a:t>3: Scaling and Delivery of Integrated Innovation (idem) </a:t>
            </a:r>
          </a:p>
          <a:p>
            <a:pPr marL="114300" indent="0">
              <a:buNone/>
            </a:pPr>
            <a:r>
              <a:rPr lang="en-US" sz="2000" dirty="0">
                <a:solidFill>
                  <a:prstClr val="black"/>
                </a:solidFill>
              </a:rPr>
              <a:t>4: Integrated Monitoring and Evaluation (IFPRI with partners)</a:t>
            </a:r>
          </a:p>
          <a:p>
            <a:pPr marL="114300" indent="0">
              <a:buNone/>
            </a:pPr>
            <a:endParaRPr lang="en-US" sz="2000" dirty="0">
              <a:solidFill>
                <a:prstClr val="black"/>
              </a:solidFill>
            </a:endParaRPr>
          </a:p>
          <a:p>
            <a:pPr marL="114300" indent="0">
              <a:buNone/>
            </a:pPr>
            <a:r>
              <a:rPr lang="en-US" sz="2000" dirty="0">
                <a:solidFill>
                  <a:prstClr val="black"/>
                </a:solidFill>
              </a:rPr>
              <a:t>Activities in 2013 </a:t>
            </a:r>
            <a:r>
              <a:rPr lang="en-US" sz="2000" dirty="0" err="1" smtClean="0">
                <a:solidFill>
                  <a:prstClr val="black"/>
                </a:solidFill>
              </a:rPr>
              <a:t>workplan</a:t>
            </a:r>
            <a:r>
              <a:rPr lang="en-US" sz="2000" dirty="0" smtClean="0">
                <a:solidFill>
                  <a:prstClr val="black"/>
                </a:solidFill>
              </a:rPr>
              <a:t> (may 2013, project started in June 2013)</a:t>
            </a:r>
            <a:endParaRPr lang="en-US" sz="2000" dirty="0">
              <a:solidFill>
                <a:prstClr val="black"/>
              </a:solidFill>
            </a:endParaRPr>
          </a:p>
          <a:p>
            <a:pPr marL="114300" indent="0">
              <a:buNone/>
            </a:pPr>
            <a:r>
              <a:rPr lang="en-US" sz="2000" dirty="0">
                <a:solidFill>
                  <a:schemeClr val="accent3"/>
                </a:solidFill>
              </a:rPr>
              <a:t>1.1 Community mobilization &amp; establishing platforms</a:t>
            </a:r>
          </a:p>
          <a:p>
            <a:pPr marL="114300" indent="0">
              <a:buNone/>
            </a:pPr>
            <a:r>
              <a:rPr lang="en-US" sz="2000" dirty="0">
                <a:solidFill>
                  <a:schemeClr val="accent3"/>
                </a:solidFill>
              </a:rPr>
              <a:t>2.7 Household nutrition </a:t>
            </a:r>
          </a:p>
          <a:p>
            <a:pPr marL="114300" indent="0">
              <a:buNone/>
            </a:pPr>
            <a:r>
              <a:rPr lang="en-US" sz="2000" dirty="0">
                <a:solidFill>
                  <a:schemeClr val="accent3"/>
                </a:solidFill>
              </a:rPr>
              <a:t>2.8 Sustainable NRM and fodder</a:t>
            </a:r>
          </a:p>
          <a:p>
            <a:pPr marL="114300" indent="0">
              <a:buNone/>
            </a:pPr>
            <a:r>
              <a:rPr lang="en-US" sz="2000" dirty="0">
                <a:solidFill>
                  <a:schemeClr val="accent3"/>
                </a:solidFill>
              </a:rPr>
              <a:t>2.9 Farm and field productivity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295400"/>
            <a:ext cx="8839200" cy="762000"/>
          </a:xfrm>
        </p:spPr>
        <p:txBody>
          <a:bodyPr/>
          <a:lstStyle/>
          <a:p>
            <a:r>
              <a:rPr lang="fr-FR" sz="2800" dirty="0" smtClean="0">
                <a:solidFill>
                  <a:srgbClr val="046409"/>
                </a:solidFill>
                <a:latin typeface="Cambria"/>
              </a:rPr>
              <a:t>Africa </a:t>
            </a:r>
            <a:r>
              <a:rPr lang="fr-FR" sz="2800" dirty="0">
                <a:solidFill>
                  <a:srgbClr val="046409"/>
                </a:solidFill>
                <a:latin typeface="Cambria"/>
              </a:rPr>
              <a:t>RISING outputs and </a:t>
            </a:r>
            <a:r>
              <a:rPr lang="fr-FR" sz="2800" dirty="0" err="1" smtClean="0">
                <a:solidFill>
                  <a:srgbClr val="046409"/>
                </a:solidFill>
                <a:latin typeface="Cambria"/>
              </a:rPr>
              <a:t>activities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101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981200"/>
            <a:ext cx="7772400" cy="4572000"/>
          </a:xfrm>
        </p:spPr>
        <p:txBody>
          <a:bodyPr/>
          <a:lstStyle/>
          <a:p>
            <a:r>
              <a:rPr lang="en-US" sz="2400" dirty="0" smtClean="0">
                <a:solidFill>
                  <a:prstClr val="black"/>
                </a:solidFill>
              </a:rPr>
              <a:t>Development </a:t>
            </a:r>
            <a:r>
              <a:rPr lang="en-US" sz="2400" dirty="0">
                <a:solidFill>
                  <a:prstClr val="black"/>
                </a:solidFill>
              </a:rPr>
              <a:t>domains &amp; villages </a:t>
            </a:r>
            <a:r>
              <a:rPr lang="en-US" sz="2400" dirty="0" smtClean="0">
                <a:solidFill>
                  <a:prstClr val="black"/>
                </a:solidFill>
              </a:rPr>
              <a:t>selected</a:t>
            </a:r>
          </a:p>
          <a:p>
            <a:r>
              <a:rPr lang="en-US" sz="2400" dirty="0" smtClean="0">
                <a:solidFill>
                  <a:prstClr val="black"/>
                </a:solidFill>
              </a:rPr>
              <a:t>Basic farm HH characteristics </a:t>
            </a:r>
            <a:r>
              <a:rPr lang="en-US" sz="2400" dirty="0">
                <a:solidFill>
                  <a:prstClr val="black"/>
                </a:solidFill>
              </a:rPr>
              <a:t>collected </a:t>
            </a:r>
            <a:r>
              <a:rPr lang="en-US" sz="2400" dirty="0" smtClean="0">
                <a:solidFill>
                  <a:prstClr val="black"/>
                </a:solidFill>
              </a:rPr>
              <a:t>in 7 villages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r>
              <a:rPr lang="en-US" sz="3200" dirty="0" smtClean="0">
                <a:solidFill>
                  <a:srgbClr val="046409"/>
                </a:solidFill>
                <a:latin typeface="Cambria"/>
              </a:rPr>
              <a:t>RO1 Achievements </a:t>
            </a:r>
            <a:r>
              <a:rPr lang="en-US" sz="3200" dirty="0">
                <a:solidFill>
                  <a:srgbClr val="046409"/>
                </a:solidFill>
                <a:latin typeface="Cambria"/>
              </a:rPr>
              <a:t>&amp; activities </a:t>
            </a:r>
            <a:r>
              <a:rPr lang="en-US" sz="3200" dirty="0" smtClean="0">
                <a:solidFill>
                  <a:srgbClr val="046409"/>
                </a:solidFill>
                <a:latin typeface="Cambria"/>
              </a:rPr>
              <a:t>2013</a:t>
            </a:r>
            <a:endParaRPr lang="en-US" sz="3200" dirty="0"/>
          </a:p>
        </p:txBody>
      </p:sp>
      <p:pic>
        <p:nvPicPr>
          <p:cNvPr id="4" name="Picture 2" descr="C:\Users\vanmourik\AppData\Local\Microsoft\Windows\Temporary Internet Files\Content.Outlook\27LZQTSK\AR_V008_QW_VIL_SEC_MKTxRNF6strata_annot_Koutiala_newsite selection6_sm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037907"/>
            <a:ext cx="4724400" cy="333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arte_AfricaRisingProjec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71800"/>
            <a:ext cx="4484318" cy="34843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098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993726"/>
            <a:ext cx="8382000" cy="4864274"/>
          </a:xfrm>
        </p:spPr>
        <p:txBody>
          <a:bodyPr/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Diagnostic / planning meetings all AR villages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Platforms established in 4 villages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sz="2400" dirty="0" err="1" smtClean="0"/>
              <a:t>Yorobougoula</a:t>
            </a:r>
            <a:r>
              <a:rPr lang="en-US" sz="2400" dirty="0" smtClean="0"/>
              <a:t> </a:t>
            </a:r>
            <a:r>
              <a:rPr lang="en-US" sz="2400" dirty="0"/>
              <a:t>(NRM, local conventions</a:t>
            </a:r>
            <a:r>
              <a:rPr lang="en-US" sz="2400" dirty="0" smtClean="0"/>
              <a:t>)</a:t>
            </a:r>
          </a:p>
          <a:p>
            <a:pPr marL="114300" indent="0">
              <a:buNone/>
            </a:pPr>
            <a:r>
              <a:rPr lang="en-US" sz="2400" dirty="0" err="1" smtClean="0"/>
              <a:t>Nampossela</a:t>
            </a:r>
            <a:r>
              <a:rPr lang="en-US" sz="2400" dirty="0" smtClean="0"/>
              <a:t> </a:t>
            </a:r>
            <a:r>
              <a:rPr lang="en-US" sz="2400" dirty="0"/>
              <a:t>(Farm &amp; field productivity, McKnight</a:t>
            </a:r>
            <a:r>
              <a:rPr lang="en-US" sz="2400" dirty="0" smtClean="0"/>
              <a:t>)</a:t>
            </a:r>
          </a:p>
          <a:p>
            <a:pPr marL="114300" indent="0">
              <a:buNone/>
            </a:pPr>
            <a:r>
              <a:rPr lang="en-US" sz="2400" dirty="0" err="1" smtClean="0"/>
              <a:t>Sirakele</a:t>
            </a:r>
            <a:r>
              <a:rPr lang="en-US" sz="2400" dirty="0" smtClean="0"/>
              <a:t> &amp; </a:t>
            </a:r>
            <a:r>
              <a:rPr lang="en-US" sz="2400" dirty="0" err="1"/>
              <a:t>Mpessoba</a:t>
            </a:r>
            <a:r>
              <a:rPr lang="en-US" sz="2400" dirty="0"/>
              <a:t> (</a:t>
            </a:r>
            <a:r>
              <a:rPr lang="en-US" sz="2400" dirty="0" smtClean="0"/>
              <a:t>nutrition)</a:t>
            </a:r>
          </a:p>
          <a:p>
            <a:pPr marL="114300" indent="0">
              <a:buNone/>
            </a:pPr>
            <a:r>
              <a:rPr lang="en-US" sz="2400" dirty="0" smtClean="0"/>
              <a:t>Exchange visit West Africa in Mali, 21-24 Nov. 2013)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r>
              <a:rPr lang="en-US" sz="3200" dirty="0" smtClean="0">
                <a:solidFill>
                  <a:srgbClr val="046409"/>
                </a:solidFill>
                <a:latin typeface="Cambria" pitchFamily="18" charset="0"/>
              </a:rPr>
              <a:t>Community </a:t>
            </a:r>
            <a:r>
              <a:rPr lang="en-US" sz="3200" dirty="0" err="1" smtClean="0">
                <a:solidFill>
                  <a:srgbClr val="046409"/>
                </a:solidFill>
                <a:latin typeface="Cambria" pitchFamily="18" charset="0"/>
              </a:rPr>
              <a:t>mobilisation</a:t>
            </a:r>
            <a:r>
              <a:rPr lang="en-US" sz="3200" dirty="0" smtClean="0">
                <a:solidFill>
                  <a:srgbClr val="046409"/>
                </a:solidFill>
                <a:latin typeface="Cambria" pitchFamily="18" charset="0"/>
              </a:rPr>
              <a:t> &amp; platforms (1)</a:t>
            </a:r>
            <a:endParaRPr lang="en-US" sz="3200" dirty="0"/>
          </a:p>
        </p:txBody>
      </p:sp>
      <p:pic>
        <p:nvPicPr>
          <p:cNvPr id="5" name="Picture 3" descr="DSC092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044" y="2964885"/>
            <a:ext cx="2513556" cy="2160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vanmourik\Pictures\Bougouni-Koutiala-July2013\DSC0217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8" t="23014" r="5891" b="8859"/>
          <a:stretch/>
        </p:blipFill>
        <p:spPr bwMode="auto">
          <a:xfrm>
            <a:off x="5565117" y="2971800"/>
            <a:ext cx="3578883" cy="215310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2" descr="C:\Users\User\Desktop\Photo Africa ris\CIMG03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972844"/>
            <a:ext cx="3049044" cy="215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15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993726"/>
            <a:ext cx="8382000" cy="4864274"/>
          </a:xfrm>
        </p:spPr>
        <p:txBody>
          <a:bodyPr/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Fencing and wells constructed in 3 villages and existing sites identified in 2 villages (ICRISAT, ICRAF)</a:t>
            </a: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</a:rPr>
              <a:t>P</a:t>
            </a:r>
            <a:r>
              <a:rPr lang="en-US" dirty="0" smtClean="0">
                <a:solidFill>
                  <a:prstClr val="black"/>
                </a:solidFill>
              </a:rPr>
              <a:t>hysical platforms for experimentation</a:t>
            </a:r>
          </a:p>
          <a:p>
            <a:r>
              <a:rPr lang="en-US" dirty="0">
                <a:solidFill>
                  <a:prstClr val="black"/>
                </a:solidFill>
              </a:rPr>
              <a:t>F</a:t>
            </a:r>
            <a:r>
              <a:rPr lang="en-US" dirty="0" smtClean="0">
                <a:solidFill>
                  <a:prstClr val="black"/>
                </a:solidFill>
              </a:rPr>
              <a:t>ruit tree establishment trials </a:t>
            </a:r>
          </a:p>
          <a:p>
            <a:r>
              <a:rPr lang="en-US" dirty="0">
                <a:solidFill>
                  <a:prstClr val="black"/>
                </a:solidFill>
              </a:rPr>
              <a:t>O</a:t>
            </a:r>
            <a:r>
              <a:rPr lang="en-US" dirty="0" smtClean="0">
                <a:solidFill>
                  <a:prstClr val="black"/>
                </a:solidFill>
              </a:rPr>
              <a:t>ff-season irrigated vegetable / seed production</a:t>
            </a:r>
            <a:endParaRPr lang="en-US" dirty="0" smtClean="0"/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762000"/>
          </a:xfrm>
        </p:spPr>
        <p:txBody>
          <a:bodyPr/>
          <a:lstStyle/>
          <a:p>
            <a:r>
              <a:rPr lang="en-US" sz="3200" dirty="0" smtClean="0">
                <a:solidFill>
                  <a:srgbClr val="046409"/>
                </a:solidFill>
                <a:latin typeface="Cambria" pitchFamily="18" charset="0"/>
              </a:rPr>
              <a:t>Community </a:t>
            </a:r>
            <a:r>
              <a:rPr lang="en-US" sz="3200" dirty="0" err="1" smtClean="0">
                <a:solidFill>
                  <a:srgbClr val="046409"/>
                </a:solidFill>
                <a:latin typeface="Cambria" pitchFamily="18" charset="0"/>
              </a:rPr>
              <a:t>mobilisation</a:t>
            </a:r>
            <a:r>
              <a:rPr lang="en-US" sz="3200" dirty="0" smtClean="0">
                <a:solidFill>
                  <a:srgbClr val="046409"/>
                </a:solidFill>
                <a:latin typeface="Cambria" pitchFamily="18" charset="0"/>
              </a:rPr>
              <a:t> &amp; platforms (2)</a:t>
            </a:r>
            <a:endParaRPr lang="en-US" sz="3200" dirty="0"/>
          </a:p>
        </p:txBody>
      </p:sp>
      <p:pic>
        <p:nvPicPr>
          <p:cNvPr id="4" name="Picture 2" descr="C:\Users\vanmourik\Desktop\ExchangeVisit-AR-Koutiala21-25Oct2013\PicturesAR-ExchangeVisit\DSC026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691" y="2930236"/>
            <a:ext cx="28194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30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981200"/>
            <a:ext cx="3791063" cy="4572000"/>
          </a:xfrm>
        </p:spPr>
        <p:txBody>
          <a:bodyPr/>
          <a:lstStyle/>
          <a:p>
            <a:pPr marL="114300" lvl="0" indent="0">
              <a:buNone/>
            </a:pPr>
            <a:r>
              <a:rPr lang="fr-FR" sz="2000" dirty="0" err="1" smtClean="0">
                <a:solidFill>
                  <a:prstClr val="black"/>
                </a:solidFill>
              </a:rPr>
              <a:t>Study</a:t>
            </a:r>
            <a:r>
              <a:rPr lang="fr-FR" sz="2000" dirty="0" smtClean="0">
                <a:solidFill>
                  <a:prstClr val="black"/>
                </a:solidFill>
              </a:rPr>
              <a:t> on </a:t>
            </a:r>
            <a:r>
              <a:rPr lang="fr-FR" sz="2000" dirty="0" err="1" smtClean="0">
                <a:solidFill>
                  <a:prstClr val="black"/>
                </a:solidFill>
              </a:rPr>
              <a:t>level</a:t>
            </a:r>
            <a:r>
              <a:rPr lang="fr-FR" sz="2000" dirty="0" smtClean="0">
                <a:solidFill>
                  <a:prstClr val="black"/>
                </a:solidFill>
              </a:rPr>
              <a:t> of interaction and influence of </a:t>
            </a:r>
            <a:r>
              <a:rPr lang="fr-FR" sz="2000" dirty="0" err="1" smtClean="0">
                <a:solidFill>
                  <a:prstClr val="black"/>
                </a:solidFill>
              </a:rPr>
              <a:t>different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stakeholders</a:t>
            </a:r>
            <a:r>
              <a:rPr lang="fr-FR" sz="2000" dirty="0" smtClean="0">
                <a:solidFill>
                  <a:prstClr val="black"/>
                </a:solidFill>
              </a:rPr>
              <a:t> in IP </a:t>
            </a:r>
            <a:r>
              <a:rPr lang="fr-FR" sz="2000" dirty="0" err="1" smtClean="0">
                <a:solidFill>
                  <a:prstClr val="black"/>
                </a:solidFill>
              </a:rPr>
              <a:t>Yorobougoula</a:t>
            </a:r>
            <a:endParaRPr lang="fr-FR" sz="2000" dirty="0" smtClean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000" dirty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r>
              <a:rPr lang="fr-FR" sz="2000" dirty="0" smtClean="0">
                <a:solidFill>
                  <a:prstClr val="black"/>
                </a:solidFill>
              </a:rPr>
              <a:t>Lead </a:t>
            </a:r>
            <a:r>
              <a:rPr lang="fr-FR" sz="2000" dirty="0" err="1" smtClean="0">
                <a:solidFill>
                  <a:prstClr val="black"/>
                </a:solidFill>
              </a:rPr>
              <a:t>farmer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generally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interacts</a:t>
            </a:r>
            <a:r>
              <a:rPr lang="fr-FR" sz="2000" dirty="0" smtClean="0">
                <a:solidFill>
                  <a:prstClr val="black"/>
                </a:solidFill>
              </a:rPr>
              <a:t> and </a:t>
            </a:r>
            <a:r>
              <a:rPr lang="fr-FR" sz="2000" dirty="0" err="1" smtClean="0">
                <a:solidFill>
                  <a:prstClr val="black"/>
                </a:solidFill>
              </a:rPr>
              <a:t>informs</a:t>
            </a:r>
            <a:r>
              <a:rPr lang="fr-FR" sz="2000" dirty="0" smtClean="0">
                <a:solidFill>
                  <a:prstClr val="black"/>
                </a:solidFill>
              </a:rPr>
              <a:t> 5 </a:t>
            </a:r>
            <a:r>
              <a:rPr lang="fr-FR" sz="2000" dirty="0" err="1" smtClean="0">
                <a:solidFill>
                  <a:prstClr val="black"/>
                </a:solidFill>
              </a:rPr>
              <a:t>other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farmers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outside</a:t>
            </a:r>
            <a:r>
              <a:rPr lang="fr-FR" sz="2000" dirty="0" smtClean="0">
                <a:solidFill>
                  <a:prstClr val="black"/>
                </a:solidFill>
              </a:rPr>
              <a:t> IP</a:t>
            </a:r>
          </a:p>
          <a:p>
            <a:pPr marL="114300" lvl="0" indent="0">
              <a:buNone/>
            </a:pPr>
            <a:endParaRPr lang="fr-FR" sz="2000" dirty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000" dirty="0" smtClean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endParaRPr lang="fr-FR" sz="2000" dirty="0">
              <a:solidFill>
                <a:prstClr val="black"/>
              </a:solidFill>
            </a:endParaRPr>
          </a:p>
          <a:p>
            <a:pPr marL="114300" lvl="0" indent="0">
              <a:buNone/>
            </a:pPr>
            <a:r>
              <a:rPr lang="fr-FR" sz="2000" dirty="0" smtClean="0">
                <a:solidFill>
                  <a:prstClr val="black"/>
                </a:solidFill>
              </a:rPr>
              <a:t>Analyses for </a:t>
            </a:r>
            <a:r>
              <a:rPr lang="fr-FR" sz="2000" dirty="0" err="1" smtClean="0">
                <a:solidFill>
                  <a:prstClr val="black"/>
                </a:solidFill>
              </a:rPr>
              <a:t>mapping</a:t>
            </a:r>
            <a:r>
              <a:rPr lang="fr-FR" sz="2000" dirty="0" smtClean="0">
                <a:solidFill>
                  <a:prstClr val="black"/>
                </a:solidFill>
              </a:rPr>
              <a:t> of networking and interaction </a:t>
            </a:r>
            <a:r>
              <a:rPr lang="fr-FR" sz="2000" dirty="0" err="1" smtClean="0">
                <a:solidFill>
                  <a:prstClr val="black"/>
                </a:solidFill>
              </a:rPr>
              <a:t>among</a:t>
            </a:r>
            <a:r>
              <a:rPr lang="fr-FR" sz="2000" dirty="0" smtClean="0">
                <a:solidFill>
                  <a:prstClr val="black"/>
                </a:solidFill>
              </a:rPr>
              <a:t> </a:t>
            </a:r>
            <a:r>
              <a:rPr lang="fr-FR" sz="2000" dirty="0" err="1" smtClean="0">
                <a:solidFill>
                  <a:prstClr val="black"/>
                </a:solidFill>
              </a:rPr>
              <a:t>stakeholders</a:t>
            </a:r>
            <a:r>
              <a:rPr lang="fr-FR" sz="2000" dirty="0" smtClean="0">
                <a:solidFill>
                  <a:prstClr val="black"/>
                </a:solidFill>
              </a:rPr>
              <a:t> on-</a:t>
            </a:r>
            <a:r>
              <a:rPr lang="fr-FR" sz="2000" dirty="0" err="1" smtClean="0">
                <a:solidFill>
                  <a:prstClr val="black"/>
                </a:solidFill>
              </a:rPr>
              <a:t>going</a:t>
            </a:r>
            <a:r>
              <a:rPr lang="fr-FR" dirty="0">
                <a:solidFill>
                  <a:prstClr val="black"/>
                </a:solidFill>
              </a:rPr>
              <a:t/>
            </a:r>
            <a:br>
              <a:rPr lang="fr-FR" dirty="0">
                <a:solidFill>
                  <a:prstClr val="black"/>
                </a:solidFill>
              </a:rPr>
            </a:br>
            <a:endParaRPr lang="fr-FR" dirty="0" smtClean="0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95400"/>
            <a:ext cx="8201607" cy="762000"/>
          </a:xfrm>
        </p:spPr>
        <p:txBody>
          <a:bodyPr/>
          <a:lstStyle/>
          <a:p>
            <a:r>
              <a:rPr lang="fr-FR" sz="3200" dirty="0" err="1" smtClean="0">
                <a:solidFill>
                  <a:srgbClr val="046409"/>
                </a:solidFill>
                <a:latin typeface="Cambria" pitchFamily="18" charset="0"/>
              </a:rPr>
              <a:t>Community</a:t>
            </a:r>
            <a:r>
              <a:rPr lang="fr-FR" sz="3200" dirty="0" smtClean="0">
                <a:solidFill>
                  <a:srgbClr val="046409"/>
                </a:solidFill>
                <a:latin typeface="Cambria" pitchFamily="18" charset="0"/>
              </a:rPr>
              <a:t> mobilisation &amp; </a:t>
            </a:r>
            <a:r>
              <a:rPr lang="fr-FR" sz="3200" dirty="0" err="1" smtClean="0">
                <a:solidFill>
                  <a:srgbClr val="046409"/>
                </a:solidFill>
                <a:latin typeface="Cambria" pitchFamily="18" charset="0"/>
              </a:rPr>
              <a:t>platforms</a:t>
            </a:r>
            <a:r>
              <a:rPr lang="fr-FR" sz="3200" dirty="0" smtClean="0">
                <a:solidFill>
                  <a:srgbClr val="046409"/>
                </a:solidFill>
                <a:latin typeface="Cambria" pitchFamily="18" charset="0"/>
              </a:rPr>
              <a:t> (3)</a:t>
            </a:r>
            <a:endParaRPr lang="en-US" sz="3200" dirty="0"/>
          </a:p>
        </p:txBody>
      </p:sp>
      <p:grpSp>
        <p:nvGrpSpPr>
          <p:cNvPr id="4" name="Group 3"/>
          <p:cNvGrpSpPr/>
          <p:nvPr/>
        </p:nvGrpSpPr>
        <p:grpSpPr>
          <a:xfrm>
            <a:off x="3196570" y="2057400"/>
            <a:ext cx="5867400" cy="4583036"/>
            <a:chOff x="-141433" y="-90957"/>
            <a:chExt cx="7856682" cy="4943945"/>
          </a:xfrm>
        </p:grpSpPr>
        <p:sp>
          <p:nvSpPr>
            <p:cNvPr id="5" name="TextBox 57"/>
            <p:cNvSpPr txBox="1"/>
            <p:nvPr/>
          </p:nvSpPr>
          <p:spPr>
            <a:xfrm>
              <a:off x="6716890" y="2390277"/>
              <a:ext cx="911658" cy="371476"/>
            </a:xfrm>
            <a:prstGeom prst="rect">
              <a:avLst/>
            </a:prstGeom>
            <a:solidFill>
              <a:schemeClr val="lt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>
                  <a:solidFill>
                    <a:srgbClr val="156635"/>
                  </a:solidFill>
                </a:rPr>
                <a:t>HIGH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-141433" y="-90957"/>
              <a:ext cx="7856682" cy="4943945"/>
              <a:chOff x="-141433" y="-90957"/>
              <a:chExt cx="7856682" cy="494394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-141433" y="-90957"/>
                <a:ext cx="7856682" cy="4943945"/>
                <a:chOff x="-141433" y="-90957"/>
                <a:chExt cx="7856682" cy="4943945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4190999" y="89507"/>
                  <a:ext cx="3524250" cy="2285999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endParaRPr lang="en-US" sz="1200" dirty="0" smtClean="0"/>
                </a:p>
                <a:p>
                  <a:pPr algn="l"/>
                  <a:endParaRPr lang="en-US" sz="1200" dirty="0"/>
                </a:p>
                <a:p>
                  <a:pPr algn="l"/>
                  <a:endParaRPr lang="en-US" sz="1200" dirty="0" smtClean="0"/>
                </a:p>
                <a:p>
                  <a:pPr algn="ctr"/>
                  <a:r>
                    <a:rPr lang="en-US" sz="1400" b="1" dirty="0" smtClean="0">
                      <a:solidFill>
                        <a:srgbClr val="FF0000"/>
                      </a:solidFill>
                    </a:rPr>
                    <a:t>Ones that can make difference</a:t>
                  </a:r>
                  <a:endParaRPr lang="en-US" sz="1400" b="1" dirty="0">
                    <a:solidFill>
                      <a:srgbClr val="FF0000"/>
                    </a:solidFill>
                  </a:endParaRPr>
                </a:p>
              </p:txBody>
            </p:sp>
            <p:grpSp>
              <p:nvGrpSpPr>
                <p:cNvPr id="20" name="Group 19"/>
                <p:cNvGrpSpPr/>
                <p:nvPr/>
              </p:nvGrpSpPr>
              <p:grpSpPr>
                <a:xfrm>
                  <a:off x="-141433" y="-90957"/>
                  <a:ext cx="7513518" cy="4943945"/>
                  <a:chOff x="-141433" y="-90957"/>
                  <a:chExt cx="7513518" cy="4943945"/>
                </a:xfrm>
              </p:grpSpPr>
              <p:sp>
                <p:nvSpPr>
                  <p:cNvPr id="21" name="TextBox 26"/>
                  <p:cNvSpPr txBox="1"/>
                  <p:nvPr/>
                </p:nvSpPr>
                <p:spPr>
                  <a:xfrm>
                    <a:off x="3810000" y="447673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5</a:t>
                    </a:r>
                  </a:p>
                </p:txBody>
              </p:sp>
              <p:sp>
                <p:nvSpPr>
                  <p:cNvPr id="22" name="TextBox 28"/>
                  <p:cNvSpPr txBox="1"/>
                  <p:nvPr/>
                </p:nvSpPr>
                <p:spPr>
                  <a:xfrm>
                    <a:off x="3838575" y="2276474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3</a:t>
                    </a:r>
                  </a:p>
                </p:txBody>
              </p:sp>
              <p:sp>
                <p:nvSpPr>
                  <p:cNvPr id="23" name="TextBox 29"/>
                  <p:cNvSpPr txBox="1"/>
                  <p:nvPr/>
                </p:nvSpPr>
                <p:spPr>
                  <a:xfrm>
                    <a:off x="3800475" y="3324224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24" name="TextBox 30"/>
                  <p:cNvSpPr txBox="1"/>
                  <p:nvPr/>
                </p:nvSpPr>
                <p:spPr>
                  <a:xfrm>
                    <a:off x="3800475" y="4276724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25" name="TextBox 31"/>
                  <p:cNvSpPr txBox="1"/>
                  <p:nvPr/>
                </p:nvSpPr>
                <p:spPr>
                  <a:xfrm>
                    <a:off x="1504950" y="2552699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26" name="TextBox 32"/>
                  <p:cNvSpPr txBox="1"/>
                  <p:nvPr/>
                </p:nvSpPr>
                <p:spPr>
                  <a:xfrm>
                    <a:off x="2724150" y="2552699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27" name="TextBox 33"/>
                  <p:cNvSpPr txBox="1"/>
                  <p:nvPr/>
                </p:nvSpPr>
                <p:spPr>
                  <a:xfrm>
                    <a:off x="5153025" y="2562224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rPr>
                      <a:t>4</a:t>
                    </a:r>
                  </a:p>
                </p:txBody>
              </p:sp>
              <p:sp>
                <p:nvSpPr>
                  <p:cNvPr id="28" name="TextBox 34"/>
                  <p:cNvSpPr txBox="1"/>
                  <p:nvPr/>
                </p:nvSpPr>
                <p:spPr>
                  <a:xfrm>
                    <a:off x="6372225" y="2571749"/>
                    <a:ext cx="161925" cy="161925"/>
                  </a:xfrm>
                  <a:prstGeom prst="rect">
                    <a:avLst/>
                  </a:prstGeom>
                  <a:solidFill>
                    <a:schemeClr val="lt1"/>
                  </a:solidFill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b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rPr>
                      <a:t>5</a:t>
                    </a:r>
                  </a:p>
                </p:txBody>
              </p:sp>
              <p:grpSp>
                <p:nvGrpSpPr>
                  <p:cNvPr id="29" name="Group 28"/>
                  <p:cNvGrpSpPr/>
                  <p:nvPr/>
                </p:nvGrpSpPr>
                <p:grpSpPr>
                  <a:xfrm>
                    <a:off x="-141433" y="-90957"/>
                    <a:ext cx="7513518" cy="4943945"/>
                    <a:chOff x="-141433" y="-90957"/>
                    <a:chExt cx="7513518" cy="4943945"/>
                  </a:xfrm>
                </p:grpSpPr>
                <p:sp>
                  <p:nvSpPr>
                    <p:cNvPr id="30" name="TextBox 54"/>
                    <p:cNvSpPr txBox="1"/>
                    <p:nvPr/>
                  </p:nvSpPr>
                  <p:spPr>
                    <a:xfrm>
                      <a:off x="3752849" y="-90957"/>
                      <a:ext cx="981353" cy="389957"/>
                    </a:xfrm>
                    <a:prstGeom prst="rect">
                      <a:avLst/>
                    </a:prstGeom>
                    <a:solidFill>
                      <a:schemeClr val="lt1"/>
                    </a:solidFill>
                    <a:ln w="9525" cmpd="sng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dk1"/>
                    </a:fontRef>
                  </p:style>
                  <p:txBody>
                    <a:bodyPr wrap="square" rtlCol="0" anchor="t"/>
                    <a:lstStyle>
                      <a:lvl1pPr marL="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sz="1600" b="1" dirty="0">
                          <a:solidFill>
                            <a:srgbClr val="156635"/>
                          </a:solidFill>
                        </a:rPr>
                        <a:t>HIGH</a:t>
                      </a:r>
                    </a:p>
                  </p:txBody>
                </p:sp>
                <p:grpSp>
                  <p:nvGrpSpPr>
                    <p:cNvPr id="31" name="Group 30"/>
                    <p:cNvGrpSpPr/>
                    <p:nvPr/>
                  </p:nvGrpSpPr>
                  <p:grpSpPr>
                    <a:xfrm>
                      <a:off x="-141433" y="190499"/>
                      <a:ext cx="7513518" cy="4662489"/>
                      <a:chOff x="-141433" y="190499"/>
                      <a:chExt cx="7513518" cy="4662489"/>
                    </a:xfrm>
                  </p:grpSpPr>
                  <p:sp>
                    <p:nvSpPr>
                      <p:cNvPr id="32" name="TextBox 35"/>
                      <p:cNvSpPr txBox="1"/>
                      <p:nvPr/>
                    </p:nvSpPr>
                    <p:spPr>
                      <a:xfrm>
                        <a:off x="4191001" y="4091366"/>
                        <a:ext cx="1418421" cy="761622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50000"/>
                        </a:schemeClr>
                      </a:solidFill>
                      <a:ln w="9525" cmpd="sng">
                        <a:solidFill>
                          <a:schemeClr val="lt1">
                            <a:shade val="50000"/>
                          </a:schemeClr>
                        </a:solidFill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>
                        <a:schemeClr val="dk1"/>
                      </a:fontRef>
                    </p:style>
                    <p:txBody>
                      <a:bodyPr wrap="square" rtlCol="0" anchor="t"/>
                      <a:lstStyle>
                        <a:lvl1pPr marL="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r>
                          <a:rPr lang="en-US" sz="1600" b="1" dirty="0">
                            <a:solidFill>
                              <a:schemeClr val="bg1"/>
                            </a:solidFill>
                          </a:rPr>
                          <a:t>Level of interest</a:t>
                        </a:r>
                      </a:p>
                    </p:txBody>
                  </p:sp>
                  <p:sp>
                    <p:nvSpPr>
                      <p:cNvPr id="33" name="TextBox 36"/>
                      <p:cNvSpPr txBox="1"/>
                      <p:nvPr/>
                    </p:nvSpPr>
                    <p:spPr>
                      <a:xfrm>
                        <a:off x="-141433" y="2581274"/>
                        <a:ext cx="1474931" cy="619124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9525" cmpd="sng">
                        <a:solidFill>
                          <a:schemeClr val="lt1">
                            <a:shade val="50000"/>
                          </a:schemeClr>
                        </a:solidFill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>
                        <a:schemeClr val="dk1"/>
                      </a:fontRef>
                    </p:style>
                    <p:txBody>
                      <a:bodyPr wrap="square" rtlCol="0" anchor="t"/>
                      <a:lstStyle>
                        <a:lvl1pPr marL="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r>
                          <a:rPr lang="en-US" sz="1600" b="1" dirty="0">
                            <a:solidFill>
                              <a:schemeClr val="tx1"/>
                            </a:solidFill>
                          </a:rPr>
                          <a:t>Level of influence</a:t>
                        </a:r>
                      </a:p>
                    </p:txBody>
                  </p:sp>
                  <p:sp>
                    <p:nvSpPr>
                      <p:cNvPr id="34" name="TextBox 56"/>
                      <p:cNvSpPr txBox="1"/>
                      <p:nvPr/>
                    </p:nvSpPr>
                    <p:spPr>
                      <a:xfrm>
                        <a:off x="3112135" y="4381498"/>
                        <a:ext cx="812168" cy="361952"/>
                      </a:xfrm>
                      <a:prstGeom prst="rect">
                        <a:avLst/>
                      </a:prstGeom>
                      <a:solidFill>
                        <a:schemeClr val="lt1"/>
                      </a:solidFill>
                      <a:ln w="9525" cmpd="sng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>
                        <a:schemeClr val="dk1"/>
                      </a:fontRef>
                    </p:style>
                    <p:txBody>
                      <a:bodyPr wrap="square" rtlCol="0" anchor="t"/>
                      <a:lstStyle>
                        <a:lvl1pPr marL="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r>
                          <a:rPr lang="en-US" sz="1600" b="1" dirty="0">
                            <a:solidFill>
                              <a:srgbClr val="FF0000"/>
                            </a:solidFill>
                          </a:rPr>
                          <a:t>LOW</a:t>
                        </a:r>
                      </a:p>
                    </p:txBody>
                  </p:sp>
                  <p:grpSp>
                    <p:nvGrpSpPr>
                      <p:cNvPr id="35" name="Group 34"/>
                      <p:cNvGrpSpPr/>
                      <p:nvPr/>
                    </p:nvGrpSpPr>
                    <p:grpSpPr>
                      <a:xfrm>
                        <a:off x="968833" y="190499"/>
                        <a:ext cx="6403252" cy="4591050"/>
                        <a:chOff x="968833" y="190499"/>
                        <a:chExt cx="6403252" cy="4591050"/>
                      </a:xfrm>
                    </p:grpSpPr>
                    <p:sp>
                      <p:nvSpPr>
                        <p:cNvPr id="36" name="TextBox 49"/>
                        <p:cNvSpPr txBox="1"/>
                        <p:nvPr/>
                      </p:nvSpPr>
                      <p:spPr>
                        <a:xfrm>
                          <a:off x="5172075" y="389956"/>
                          <a:ext cx="874693" cy="261938"/>
                        </a:xfrm>
                        <a:prstGeom prst="rect">
                          <a:avLst/>
                        </a:prstGeom>
                        <a:noFill/>
                        <a:ln w="9525" cmpd="sng">
                          <a:noFill/>
                        </a:ln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minor">
                          <a:schemeClr val="dk1"/>
                        </a:fontRef>
                      </p:style>
                      <p:txBody>
                        <a:bodyPr wrap="square" rtlCol="0" anchor="t"/>
                        <a:lstStyle>
                          <a:lvl1pPr marL="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r>
                            <a:rPr lang="en-US" sz="1200" b="1" dirty="0" err="1"/>
                            <a:t>Guanan</a:t>
                          </a:r>
                          <a:r>
                            <a:rPr lang="en-US" sz="1200" b="1" dirty="0"/>
                            <a:t>-ton</a:t>
                          </a:r>
                        </a:p>
                      </p:txBody>
                    </p:sp>
                    <p:sp>
                      <p:nvSpPr>
                        <p:cNvPr id="37" name="TextBox 50"/>
                        <p:cNvSpPr txBox="1"/>
                        <p:nvPr/>
                      </p:nvSpPr>
                      <p:spPr>
                        <a:xfrm>
                          <a:off x="6448423" y="429050"/>
                          <a:ext cx="923662" cy="295276"/>
                        </a:xfrm>
                        <a:prstGeom prst="rect">
                          <a:avLst/>
                        </a:prstGeom>
                        <a:noFill/>
                        <a:ln w="9525" cmpd="sng">
                          <a:noFill/>
                        </a:ln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minor">
                          <a:schemeClr val="dk1"/>
                        </a:fontRef>
                      </p:style>
                      <p:txBody>
                        <a:bodyPr wrap="square" rtlCol="0" anchor="t"/>
                        <a:lstStyle>
                          <a:lvl1pPr marL="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r>
                            <a:rPr lang="en-US" sz="1200" b="1" dirty="0"/>
                            <a:t>Ass. </a:t>
                          </a:r>
                          <a:r>
                            <a:rPr lang="en-US" sz="1200" b="1" dirty="0" err="1"/>
                            <a:t>Jeunes</a:t>
                          </a:r>
                          <a:endParaRPr lang="en-US" sz="1200" b="1" dirty="0"/>
                        </a:p>
                      </p:txBody>
                    </p:sp>
                    <p:sp>
                      <p:nvSpPr>
                        <p:cNvPr id="38" name="TextBox 59"/>
                        <p:cNvSpPr txBox="1"/>
                        <p:nvPr/>
                      </p:nvSpPr>
                      <p:spPr>
                        <a:xfrm>
                          <a:off x="2039176" y="419527"/>
                          <a:ext cx="947444" cy="304800"/>
                        </a:xfrm>
                        <a:prstGeom prst="rect">
                          <a:avLst/>
                        </a:prstGeom>
                        <a:noFill/>
                        <a:ln w="9525" cmpd="sng">
                          <a:noFill/>
                        </a:ln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minor">
                          <a:schemeClr val="dk1"/>
                        </a:fontRef>
                      </p:style>
                      <p:txBody>
                        <a:bodyPr wrap="square" rtlCol="0" anchor="t"/>
                        <a:lstStyle>
                          <a:lvl1pPr marL="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r>
                            <a:rPr lang="en-US" sz="1200" b="1" dirty="0" err="1"/>
                            <a:t>Chikolo</a:t>
                          </a:r>
                          <a:r>
                            <a:rPr lang="en-US" sz="1200" b="1" dirty="0"/>
                            <a:t>-ton</a:t>
                          </a:r>
                        </a:p>
                      </p:txBody>
                    </p:sp>
                    <p:sp>
                      <p:nvSpPr>
                        <p:cNvPr id="39" name="TextBox 71"/>
                        <p:cNvSpPr txBox="1"/>
                        <p:nvPr/>
                      </p:nvSpPr>
                      <p:spPr>
                        <a:xfrm>
                          <a:off x="3112134" y="410996"/>
                          <a:ext cx="1059817" cy="385764"/>
                        </a:xfrm>
                        <a:prstGeom prst="rect">
                          <a:avLst/>
                        </a:prstGeom>
                        <a:noFill/>
                        <a:ln w="9525" cmpd="sng">
                          <a:noFill/>
                        </a:ln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minor">
                          <a:schemeClr val="dk1"/>
                        </a:fontRef>
                      </p:style>
                      <p:txBody>
                        <a:bodyPr wrap="square" rtlCol="0" anchor="t"/>
                        <a:lstStyle>
                          <a:lvl1pPr marL="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r>
                            <a:rPr lang="en-US" sz="1200" b="1" dirty="0"/>
                            <a:t>Coop</a:t>
                          </a:r>
                          <a:r>
                            <a:rPr lang="en-US" sz="1200" b="1" baseline="0" dirty="0"/>
                            <a:t> </a:t>
                          </a:r>
                          <a:r>
                            <a:rPr lang="en-US" sz="1200" b="1" baseline="0" dirty="0" err="1"/>
                            <a:t>eleveurs</a:t>
                          </a:r>
                          <a:endParaRPr lang="en-US" sz="1200" b="1" dirty="0"/>
                        </a:p>
                      </p:txBody>
                    </p:sp>
                    <p:grpSp>
                      <p:nvGrpSpPr>
                        <p:cNvPr id="40" name="Group 39"/>
                        <p:cNvGrpSpPr/>
                        <p:nvPr/>
                      </p:nvGrpSpPr>
                      <p:grpSpPr>
                        <a:xfrm>
                          <a:off x="1114425" y="190499"/>
                          <a:ext cx="5791200" cy="4591050"/>
                          <a:chOff x="1114425" y="190499"/>
                          <a:chExt cx="5791200" cy="4591050"/>
                        </a:xfrm>
                      </p:grpSpPr>
                      <p:cxnSp>
                        <p:nvCxnSpPr>
                          <p:cNvPr id="42" name="Straight Arrow Connector 41"/>
                          <p:cNvCxnSpPr/>
                          <p:nvPr/>
                        </p:nvCxnSpPr>
                        <p:spPr>
                          <a:xfrm flipH="1">
                            <a:off x="4038600" y="190499"/>
                            <a:ext cx="9525" cy="4591050"/>
                          </a:xfrm>
                          <a:prstGeom prst="straightConnector1">
                            <a:avLst/>
                          </a:prstGeom>
                          <a:ln w="38100" cmpd="sng">
                            <a:solidFill>
                              <a:schemeClr val="accent6">
                                <a:lumMod val="50000"/>
                              </a:schemeClr>
                            </a:solidFill>
                            <a:headEnd type="arrow"/>
                            <a:tailEnd type="arrow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43" name="Flowchart: Connector 42"/>
                          <p:cNvSpPr/>
                          <p:nvPr/>
                        </p:nvSpPr>
                        <p:spPr>
                          <a:xfrm>
                            <a:off x="3990975" y="523874"/>
                            <a:ext cx="104775" cy="95250"/>
                          </a:xfrm>
                          <a:prstGeom prst="flowChartConnector">
                            <a:avLst/>
                          </a:prstGeom>
                          <a:solidFill>
                            <a:schemeClr val="accent6">
                              <a:lumMod val="50000"/>
                            </a:schemeClr>
                          </a:solidFill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44" name="Flowchart: Connector 43"/>
                          <p:cNvSpPr/>
                          <p:nvPr/>
                        </p:nvSpPr>
                        <p:spPr>
                          <a:xfrm>
                            <a:off x="3981450" y="3381374"/>
                            <a:ext cx="104775" cy="95250"/>
                          </a:xfrm>
                          <a:prstGeom prst="flowChartConnector">
                            <a:avLst/>
                          </a:prstGeom>
                          <a:solidFill>
                            <a:schemeClr val="accent6">
                              <a:lumMod val="50000"/>
                            </a:schemeClr>
                          </a:solidFill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45" name="Flowchart: Connector 44"/>
                          <p:cNvSpPr/>
                          <p:nvPr/>
                        </p:nvSpPr>
                        <p:spPr>
                          <a:xfrm>
                            <a:off x="3981450" y="4333874"/>
                            <a:ext cx="104775" cy="95250"/>
                          </a:xfrm>
                          <a:prstGeom prst="flowChartConnector">
                            <a:avLst/>
                          </a:prstGeom>
                          <a:solidFill>
                            <a:schemeClr val="accent6">
                              <a:lumMod val="50000"/>
                            </a:schemeClr>
                          </a:solidFill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cxnSp>
                        <p:nvCxnSpPr>
                          <p:cNvPr id="46" name="Straight Arrow Connector 45"/>
                          <p:cNvCxnSpPr/>
                          <p:nvPr/>
                        </p:nvCxnSpPr>
                        <p:spPr>
                          <a:xfrm flipV="1">
                            <a:off x="1114425" y="2466974"/>
                            <a:ext cx="5791200" cy="28576"/>
                          </a:xfrm>
                          <a:prstGeom prst="straightConnector1">
                            <a:avLst/>
                          </a:prstGeom>
                          <a:ln>
                            <a:headEnd type="arrow"/>
                            <a:tailEnd type="arrow"/>
                          </a:ln>
                        </p:spPr>
                        <p:style>
                          <a:lnRef idx="2">
                            <a:schemeClr val="accent6"/>
                          </a:lnRef>
                          <a:fillRef idx="0">
                            <a:schemeClr val="accent6"/>
                          </a:fillRef>
                          <a:effectRef idx="1">
                            <a:schemeClr val="accent6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47" name="8-Point Star 46"/>
                          <p:cNvSpPr/>
                          <p:nvPr/>
                        </p:nvSpPr>
                        <p:spPr>
                          <a:xfrm>
                            <a:off x="1562101" y="2438399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n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48" name="8-Point Star 47"/>
                          <p:cNvSpPr/>
                          <p:nvPr/>
                        </p:nvSpPr>
                        <p:spPr>
                          <a:xfrm>
                            <a:off x="2781300" y="2447924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n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49" name="8-Point Star 48"/>
                          <p:cNvSpPr/>
                          <p:nvPr/>
                        </p:nvSpPr>
                        <p:spPr>
                          <a:xfrm>
                            <a:off x="5219700" y="2428874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n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0" name="8-Point Star 49"/>
                          <p:cNvSpPr/>
                          <p:nvPr/>
                        </p:nvSpPr>
                        <p:spPr>
                          <a:xfrm>
                            <a:off x="6429375" y="2428874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n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1" name="8-Point Star 50"/>
                          <p:cNvSpPr/>
                          <p:nvPr/>
                        </p:nvSpPr>
                        <p:spPr>
                          <a:xfrm>
                            <a:off x="6448425" y="523874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bg2">
                              <a:lumMod val="50000"/>
                            </a:schemeClr>
                          </a:solidFill>
                          <a:ln>
                            <a:solidFill>
                              <a:schemeClr val="bg2">
                                <a:lumMod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2" name="8-Point Star 51"/>
                          <p:cNvSpPr/>
                          <p:nvPr/>
                        </p:nvSpPr>
                        <p:spPr>
                          <a:xfrm>
                            <a:off x="5200650" y="514349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3">
                              <a:lumMod val="75000"/>
                            </a:schemeClr>
                          </a:solidFill>
                          <a:ln>
                            <a:solidFill>
                              <a:schemeClr val="accent3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3" name="8-Point Star 52"/>
                          <p:cNvSpPr/>
                          <p:nvPr/>
                        </p:nvSpPr>
                        <p:spPr>
                          <a:xfrm>
                            <a:off x="6429375" y="1466849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4">
                              <a:lumMod val="75000"/>
                            </a:schemeClr>
                          </a:solidFill>
                          <a:ln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4" name="8-Point Star 53"/>
                          <p:cNvSpPr/>
                          <p:nvPr/>
                        </p:nvSpPr>
                        <p:spPr>
                          <a:xfrm>
                            <a:off x="4171950" y="1476374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3"/>
                          </a:solidFill>
                          <a:ln>
                            <a:solidFill>
                              <a:schemeClr val="accent3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5" name="8-Point Star 54"/>
                          <p:cNvSpPr/>
                          <p:nvPr/>
                        </p:nvSpPr>
                        <p:spPr>
                          <a:xfrm>
                            <a:off x="2771775" y="533399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4"/>
                          </a:solidFill>
                          <a:ln>
                            <a:solidFill>
                              <a:schemeClr val="accent4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6" name="8-Point Star 55"/>
                          <p:cNvSpPr/>
                          <p:nvPr/>
                        </p:nvSpPr>
                        <p:spPr>
                          <a:xfrm>
                            <a:off x="2781300" y="3381374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bg1">
                              <a:lumMod val="65000"/>
                            </a:schemeClr>
                          </a:solidFill>
                          <a:ln>
                            <a:solidFill>
                              <a:schemeClr val="bg1">
                                <a:lumMod val="6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7" name="8-Point Star 56"/>
                          <p:cNvSpPr/>
                          <p:nvPr/>
                        </p:nvSpPr>
                        <p:spPr>
                          <a:xfrm>
                            <a:off x="2771775" y="1466849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bg2">
                              <a:lumMod val="50000"/>
                            </a:schemeClr>
                          </a:solidFill>
                          <a:ln>
                            <a:solidFill>
                              <a:schemeClr val="bg2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8" name="8-Point Star 57"/>
                          <p:cNvSpPr/>
                          <p:nvPr/>
                        </p:nvSpPr>
                        <p:spPr>
                          <a:xfrm>
                            <a:off x="1562100" y="3390899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bg1">
                              <a:lumMod val="50000"/>
                            </a:schemeClr>
                          </a:solidFill>
                          <a:ln>
                            <a:solidFill>
                              <a:schemeClr val="bg2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  <p:sp>
                        <p:nvSpPr>
                          <p:cNvPr id="59" name="8-Point Star 58"/>
                          <p:cNvSpPr/>
                          <p:nvPr/>
                        </p:nvSpPr>
                        <p:spPr>
                          <a:xfrm>
                            <a:off x="1552575" y="514349"/>
                            <a:ext cx="76199" cy="85726"/>
                          </a:xfrm>
                          <a:prstGeom prst="star8">
                            <a:avLst/>
                          </a:prstGeom>
                          <a:solidFill>
                            <a:schemeClr val="accent2">
                              <a:lumMod val="75000"/>
                            </a:schemeClr>
                          </a:solidFill>
                          <a:ln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>
                            <a:lvl1pPr marL="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algn="l"/>
                            <a:endParaRPr lang="en-US" sz="1200"/>
                          </a:p>
                        </p:txBody>
                      </p:sp>
                    </p:grpSp>
                    <p:sp>
                      <p:nvSpPr>
                        <p:cNvPr id="41" name="TextBox 73"/>
                        <p:cNvSpPr txBox="1"/>
                        <p:nvPr/>
                      </p:nvSpPr>
                      <p:spPr>
                        <a:xfrm>
                          <a:off x="968833" y="434596"/>
                          <a:ext cx="628651" cy="266701"/>
                        </a:xfrm>
                        <a:prstGeom prst="rect">
                          <a:avLst/>
                        </a:prstGeom>
                        <a:noFill/>
                        <a:ln w="9525" cmpd="sng">
                          <a:noFill/>
                        </a:ln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minor">
                          <a:schemeClr val="dk1"/>
                        </a:fontRef>
                      </p:style>
                      <p:txBody>
                        <a:bodyPr wrap="square" rtlCol="0" anchor="t"/>
                        <a:lstStyle>
                          <a:lvl1pPr marL="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r>
                            <a:rPr lang="en-US" sz="1200" b="1" dirty="0"/>
                            <a:t>CP </a:t>
                          </a:r>
                          <a:r>
                            <a:rPr lang="en-US" sz="1200" b="1" dirty="0" err="1"/>
                            <a:t>miel</a:t>
                          </a:r>
                          <a:endParaRPr lang="en-US" sz="1200" b="1" dirty="0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8" name="Group 7"/>
              <p:cNvGrpSpPr/>
              <p:nvPr/>
            </p:nvGrpSpPr>
            <p:grpSpPr>
              <a:xfrm>
                <a:off x="360253" y="1304924"/>
                <a:ext cx="6812466" cy="2786443"/>
                <a:chOff x="360253" y="1304924"/>
                <a:chExt cx="6812466" cy="2786443"/>
              </a:xfrm>
            </p:grpSpPr>
            <p:sp>
              <p:nvSpPr>
                <p:cNvPr id="9" name="TextBox 51"/>
                <p:cNvSpPr txBox="1"/>
                <p:nvPr/>
              </p:nvSpPr>
              <p:spPr>
                <a:xfrm>
                  <a:off x="6425431" y="1304924"/>
                  <a:ext cx="747288" cy="257175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 err="1"/>
                    <a:t>Jigiya</a:t>
                  </a:r>
                  <a:r>
                    <a:rPr lang="en-US" sz="1200" b="1" dirty="0"/>
                    <a:t>-ton</a:t>
                  </a:r>
                </a:p>
              </p:txBody>
            </p:sp>
            <p:sp>
              <p:nvSpPr>
                <p:cNvPr id="10" name="TextBox 52"/>
                <p:cNvSpPr txBox="1"/>
                <p:nvPr/>
              </p:nvSpPr>
              <p:spPr>
                <a:xfrm>
                  <a:off x="4229099" y="2218828"/>
                  <a:ext cx="923926" cy="171449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/>
                    <a:t>CMDT AV</a:t>
                  </a:r>
                </a:p>
              </p:txBody>
            </p:sp>
            <p:sp>
              <p:nvSpPr>
                <p:cNvPr id="11" name="TextBox 53"/>
                <p:cNvSpPr txBox="1"/>
                <p:nvPr/>
              </p:nvSpPr>
              <p:spPr>
                <a:xfrm>
                  <a:off x="4153455" y="1399249"/>
                  <a:ext cx="1161494" cy="482611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/>
                    <a:t>CP-</a:t>
                  </a:r>
                  <a:r>
                    <a:rPr lang="en-US" sz="1200" b="1" baseline="0" dirty="0"/>
                    <a:t> </a:t>
                  </a:r>
                  <a:r>
                    <a:rPr lang="en-US" sz="1200" b="1" baseline="0" dirty="0" err="1"/>
                    <a:t>coton</a:t>
                  </a:r>
                  <a:r>
                    <a:rPr lang="en-US" sz="1200" b="1" baseline="0" dirty="0"/>
                    <a:t> Bio</a:t>
                  </a:r>
                  <a:endParaRPr lang="en-US" sz="1200" b="1" dirty="0"/>
                </a:p>
              </p:txBody>
            </p:sp>
            <p:sp>
              <p:nvSpPr>
                <p:cNvPr id="12" name="TextBox 58"/>
                <p:cNvSpPr txBox="1"/>
                <p:nvPr/>
              </p:nvSpPr>
              <p:spPr>
                <a:xfrm>
                  <a:off x="368741" y="2162173"/>
                  <a:ext cx="898085" cy="323850"/>
                </a:xfrm>
                <a:prstGeom prst="rect">
                  <a:avLst/>
                </a:prstGeom>
                <a:solidFill>
                  <a:schemeClr val="lt1"/>
                </a:solidFill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600" b="1" dirty="0">
                      <a:solidFill>
                        <a:srgbClr val="FF0000"/>
                      </a:solidFill>
                    </a:rPr>
                    <a:t>LOW</a:t>
                  </a:r>
                </a:p>
              </p:txBody>
            </p:sp>
            <p:sp>
              <p:nvSpPr>
                <p:cNvPr id="13" name="TextBox 61"/>
                <p:cNvSpPr txBox="1"/>
                <p:nvPr/>
              </p:nvSpPr>
              <p:spPr>
                <a:xfrm>
                  <a:off x="2152650" y="3200399"/>
                  <a:ext cx="959484" cy="266698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 err="1"/>
                    <a:t>Benkadi</a:t>
                  </a:r>
                  <a:r>
                    <a:rPr lang="en-US" sz="1200" b="1" dirty="0"/>
                    <a:t>-ton</a:t>
                  </a:r>
                </a:p>
              </p:txBody>
            </p:sp>
            <p:sp>
              <p:nvSpPr>
                <p:cNvPr id="14" name="TextBox 63"/>
                <p:cNvSpPr txBox="1"/>
                <p:nvPr/>
              </p:nvSpPr>
              <p:spPr>
                <a:xfrm>
                  <a:off x="1948626" y="2175482"/>
                  <a:ext cx="828676" cy="200025"/>
                </a:xfrm>
                <a:prstGeom prst="rect">
                  <a:avLst/>
                </a:prstGeom>
                <a:solidFill>
                  <a:schemeClr val="lt1"/>
                </a:solidFill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/>
                    <a:t>Faso-</a:t>
                  </a:r>
                  <a:r>
                    <a:rPr lang="en-US" sz="1200" b="1" dirty="0" err="1"/>
                    <a:t>Jguiya</a:t>
                  </a:r>
                  <a:endParaRPr lang="en-US" sz="1200" b="1" dirty="0"/>
                </a:p>
              </p:txBody>
            </p:sp>
            <p:sp>
              <p:nvSpPr>
                <p:cNvPr id="15" name="TextBox 67"/>
                <p:cNvSpPr txBox="1"/>
                <p:nvPr/>
              </p:nvSpPr>
              <p:spPr>
                <a:xfrm>
                  <a:off x="895349" y="3282500"/>
                  <a:ext cx="876300" cy="266698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 err="1"/>
                    <a:t>Sabali</a:t>
                  </a:r>
                  <a:r>
                    <a:rPr lang="en-US" sz="1200" b="1" dirty="0"/>
                    <a:t>-ton</a:t>
                  </a:r>
                </a:p>
              </p:txBody>
            </p:sp>
            <p:sp>
              <p:nvSpPr>
                <p:cNvPr id="16" name="TextBox 69"/>
                <p:cNvSpPr txBox="1"/>
                <p:nvPr/>
              </p:nvSpPr>
              <p:spPr>
                <a:xfrm>
                  <a:off x="360253" y="3476625"/>
                  <a:ext cx="1467616" cy="614742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/>
                    <a:t>CP </a:t>
                  </a:r>
                  <a:r>
                    <a:rPr lang="en-US" sz="1200" b="1" dirty="0" err="1"/>
                    <a:t>volaille</a:t>
                  </a:r>
                  <a:endParaRPr lang="en-US" sz="1200" b="1" dirty="0"/>
                </a:p>
              </p:txBody>
            </p:sp>
            <p:sp>
              <p:nvSpPr>
                <p:cNvPr id="17" name="TextBox 74"/>
                <p:cNvSpPr txBox="1"/>
                <p:nvPr/>
              </p:nvSpPr>
              <p:spPr>
                <a:xfrm>
                  <a:off x="2886074" y="1323974"/>
                  <a:ext cx="1267382" cy="83820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/>
                    <a:t>Association chasseurs</a:t>
                  </a:r>
                </a:p>
              </p:txBody>
            </p:sp>
            <p:sp>
              <p:nvSpPr>
                <p:cNvPr id="18" name="TextBox 62"/>
                <p:cNvSpPr txBox="1"/>
                <p:nvPr/>
              </p:nvSpPr>
              <p:spPr>
                <a:xfrm>
                  <a:off x="2043291" y="1376220"/>
                  <a:ext cx="974177" cy="323849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200" b="1" dirty="0" err="1"/>
                    <a:t>Chikolo</a:t>
                  </a:r>
                  <a:r>
                    <a:rPr lang="en-US" sz="1200" b="1" dirty="0"/>
                    <a:t>-ton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6835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 (1)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 (1)</Template>
  <TotalTime>380</TotalTime>
  <Words>1303</Words>
  <Application>Microsoft Office PowerPoint</Application>
  <PresentationFormat>On-screen Show (4:3)</PresentationFormat>
  <Paragraphs>346</Paragraphs>
  <Slides>29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AfricaRISING_presentation_template_Global (1)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Household nutrition (2)</vt:lpstr>
      <vt:lpstr>PowerPoint Presentation</vt:lpstr>
      <vt:lpstr>Sustainable NRM &amp; fodder (2) </vt:lpstr>
      <vt:lpstr>PowerPoint Presentation</vt:lpstr>
      <vt:lpstr>Farm &amp; field productivity (1)</vt:lpstr>
      <vt:lpstr>Sorghum-Cowpea intercrop</vt:lpstr>
      <vt:lpstr>Cowpea</vt:lpstr>
      <vt:lpstr>Soybean intensification trials</vt:lpstr>
      <vt:lpstr>Farm &amp; field productivity (2)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Strategic sheep feeding trials initiated with cowpea/groundnut hay and maize bran</vt:lpstr>
      <vt:lpstr>PowerPoint Presentation</vt:lpstr>
      <vt:lpstr>Capacity building (1)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Alexander Van Mourik</dc:creator>
  <cp:lastModifiedBy>Thomas Alexander Van Mourik</cp:lastModifiedBy>
  <cp:revision>36</cp:revision>
  <cp:lastPrinted>2011-10-06T11:45:23Z</cp:lastPrinted>
  <dcterms:created xsi:type="dcterms:W3CDTF">2014-02-02T16:03:05Z</dcterms:created>
  <dcterms:modified xsi:type="dcterms:W3CDTF">2014-02-03T07:48:54Z</dcterms:modified>
</cp:coreProperties>
</file>